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84" r:id="rId2"/>
  </p:sldMasterIdLst>
  <p:notesMasterIdLst>
    <p:notesMasterId r:id="rId22"/>
  </p:notesMasterIdLst>
  <p:handoutMasterIdLst>
    <p:handoutMasterId r:id="rId23"/>
  </p:handoutMasterIdLst>
  <p:sldIdLst>
    <p:sldId id="265" r:id="rId3"/>
    <p:sldId id="266" r:id="rId4"/>
    <p:sldId id="270" r:id="rId5"/>
    <p:sldId id="271" r:id="rId6"/>
    <p:sldId id="306" r:id="rId7"/>
    <p:sldId id="310" r:id="rId8"/>
    <p:sldId id="307" r:id="rId9"/>
    <p:sldId id="311" r:id="rId10"/>
    <p:sldId id="312" r:id="rId11"/>
    <p:sldId id="316" r:id="rId12"/>
    <p:sldId id="315" r:id="rId13"/>
    <p:sldId id="321" r:id="rId14"/>
    <p:sldId id="317" r:id="rId15"/>
    <p:sldId id="320" r:id="rId16"/>
    <p:sldId id="313" r:id="rId17"/>
    <p:sldId id="308" r:id="rId18"/>
    <p:sldId id="309" r:id="rId19"/>
    <p:sldId id="319" r:id="rId20"/>
    <p:sldId id="31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78" autoAdjust="0"/>
    <p:restoredTop sz="45840" autoAdjust="0"/>
  </p:normalViewPr>
  <p:slideViewPr>
    <p:cSldViewPr snapToGrid="0" showGuides="1">
      <p:cViewPr varScale="1">
        <p:scale>
          <a:sx n="36" d="100"/>
          <a:sy n="36" d="100"/>
        </p:scale>
        <p:origin x="1854" y="48"/>
      </p:cViewPr>
      <p:guideLst>
        <p:guide orient="horz" pos="2160"/>
        <p:guide pos="3840"/>
      </p:guideLst>
    </p:cSldViewPr>
  </p:slideViewPr>
  <p:notesTextViewPr>
    <p:cViewPr>
      <p:scale>
        <a:sx n="1" d="1"/>
        <a:sy n="1" d="1"/>
      </p:scale>
      <p:origin x="0" y="0"/>
    </p:cViewPr>
  </p:notesTextViewPr>
  <p:sorterViewPr>
    <p:cViewPr varScale="1">
      <p:scale>
        <a:sx n="100" d="100"/>
        <a:sy n="100" d="100"/>
      </p:scale>
      <p:origin x="0" y="0"/>
    </p:cViewPr>
  </p:sorterViewPr>
  <p:notesViewPr>
    <p:cSldViewPr snapToGrid="0">
      <p:cViewPr varScale="1">
        <p:scale>
          <a:sx n="76" d="100"/>
          <a:sy n="76" d="100"/>
        </p:scale>
        <p:origin x="2412" y="9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handoutMaster" Target="handoutMasters/handout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1658A34-83F4-4B2E-BC5A-DE51EE8822F9}" type="datetimeFigureOut">
              <a:rPr lang="en-US" smtClean="0"/>
              <a:t>10/03/2014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78FE58C-C1A6-4C4C-90C2-B7F5B0504B2D}" type="slidenum">
              <a:rPr lang="en-US" smtClean="0"/>
              <a:t>‹#›</a:t>
            </a:fld>
            <a:endParaRPr lang="en-US"/>
          </a:p>
        </p:txBody>
      </p:sp>
    </p:spTree>
    <p:extLst>
      <p:ext uri="{BB962C8B-B14F-4D97-AF65-F5344CB8AC3E}">
        <p14:creationId xmlns:p14="http://schemas.microsoft.com/office/powerpoint/2010/main" val="4034605036"/>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jpg>
</file>

<file path=ppt/media/image13.png>
</file>

<file path=ppt/media/image2.png>
</file>

<file path=ppt/media/image3.jpeg>
</file>

<file path=ppt/media/image4.png>
</file>

<file path=ppt/media/image5.jpeg>
</file>

<file path=ppt/media/image6.jpeg>
</file>

<file path=ppt/media/image7.jpeg>
</file>

<file path=ppt/media/image8.pn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2E1917-0BAF-4687-978A-82FFF05559C3}" type="datetimeFigureOut">
              <a:rPr lang="en-US" smtClean="0"/>
              <a:t>10/03/2014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0E1E9A-E921-4174-A0FC-51868D7AC568}" type="slidenum">
              <a:rPr lang="en-US" smtClean="0"/>
              <a:t>‹#›</a:t>
            </a:fld>
            <a:endParaRPr lang="en-US"/>
          </a:p>
        </p:txBody>
      </p:sp>
    </p:spTree>
    <p:extLst>
      <p:ext uri="{BB962C8B-B14F-4D97-AF65-F5344CB8AC3E}">
        <p14:creationId xmlns:p14="http://schemas.microsoft.com/office/powerpoint/2010/main" val="3737860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latin typeface="Arial" panose="020B0604020202020204" pitchFamily="34" charset="0"/>
                <a:ea typeface="ＭＳ Ｐゴシック" panose="020B0600070205080204" pitchFamily="34" charset="-128"/>
              </a:rPr>
              <a:t>Good morning lady and gentlemen</a:t>
            </a:r>
          </a:p>
          <a:p>
            <a:pPr eaLnBrk="1" hangingPunct="1"/>
            <a:r>
              <a:rPr lang="en-US" dirty="0" smtClean="0">
                <a:latin typeface="Arial" panose="020B0604020202020204" pitchFamily="34" charset="0"/>
                <a:ea typeface="ＭＳ Ｐゴシック" panose="020B0600070205080204" pitchFamily="34" charset="-128"/>
              </a:rPr>
              <a:t>Welcome to my </a:t>
            </a:r>
            <a:r>
              <a:rPr lang="en-US" dirty="0" smtClean="0">
                <a:latin typeface="Arial" panose="020B0604020202020204" pitchFamily="34" charset="0"/>
                <a:ea typeface="ＭＳ Ｐゴシック" panose="020B0600070205080204" pitchFamily="34" charset="-128"/>
              </a:rPr>
              <a:t>thesis presentation </a:t>
            </a:r>
            <a:r>
              <a:rPr lang="en-US" dirty="0" smtClean="0">
                <a:latin typeface="Arial" panose="020B0604020202020204" pitchFamily="34" charset="0"/>
                <a:ea typeface="ＭＳ Ｐゴシック" panose="020B0600070205080204" pitchFamily="34" charset="-128"/>
              </a:rPr>
              <a:t>about text-based</a:t>
            </a:r>
            <a:r>
              <a:rPr lang="en-US" baseline="0" dirty="0" smtClean="0">
                <a:latin typeface="Arial" panose="020B0604020202020204" pitchFamily="34" charset="0"/>
                <a:ea typeface="ＭＳ Ｐゴシック" panose="020B0600070205080204" pitchFamily="34" charset="-128"/>
              </a:rPr>
              <a:t> service. A service on decentralized social networks.</a:t>
            </a:r>
            <a:endParaRPr lang="en-US" dirty="0" smtClean="0">
              <a:latin typeface="Arial" panose="020B0604020202020204" pitchFamily="34" charset="0"/>
              <a:ea typeface="ＭＳ Ｐゴシック" panose="020B0600070205080204" pitchFamily="34" charset="-128"/>
            </a:endParaRPr>
          </a:p>
          <a:p>
            <a:pPr eaLnBrk="1" hangingPunct="1"/>
            <a:r>
              <a:rPr lang="en-US" dirty="0" smtClean="0">
                <a:latin typeface="Arial" panose="020B0604020202020204" pitchFamily="34" charset="0"/>
                <a:ea typeface="ＭＳ Ｐゴシック" panose="020B0600070205080204" pitchFamily="34" charset="-128"/>
              </a:rPr>
              <a:t>Allow me introduce myself, My name is Le </a:t>
            </a:r>
            <a:r>
              <a:rPr lang="en-US" dirty="0" err="1" smtClean="0">
                <a:latin typeface="Arial" panose="020B0604020202020204" pitchFamily="34" charset="0"/>
                <a:ea typeface="ＭＳ Ｐゴシック" panose="020B0600070205080204" pitchFamily="34" charset="-128"/>
              </a:rPr>
              <a:t>Quoc</a:t>
            </a:r>
            <a:r>
              <a:rPr lang="en-US" dirty="0" smtClean="0">
                <a:latin typeface="Arial" panose="020B0604020202020204" pitchFamily="34" charset="0"/>
                <a:ea typeface="ＭＳ Ｐゴシック" panose="020B0600070205080204" pitchFamily="34" charset="-128"/>
              </a:rPr>
              <a:t> </a:t>
            </a:r>
            <a:r>
              <a:rPr lang="en-US" dirty="0" err="1" smtClean="0">
                <a:latin typeface="Arial" panose="020B0604020202020204" pitchFamily="34" charset="0"/>
                <a:ea typeface="ＭＳ Ｐゴシック" panose="020B0600070205080204" pitchFamily="34" charset="-128"/>
              </a:rPr>
              <a:t>Thanh</a:t>
            </a:r>
            <a:endParaRPr lang="en-US" dirty="0" smtClean="0">
              <a:latin typeface="Arial" panose="020B0604020202020204" pitchFamily="34" charset="0"/>
              <a:ea typeface="ＭＳ Ｐゴシック" panose="020B0600070205080204" pitchFamily="34" charset="-128"/>
            </a:endParaRPr>
          </a:p>
          <a:p>
            <a:pPr eaLnBrk="1" hangingPunct="1"/>
            <a:r>
              <a:rPr lang="en-US" dirty="0" smtClean="0">
                <a:latin typeface="Arial" panose="020B0604020202020204" pitchFamily="34" charset="0"/>
                <a:ea typeface="ＭＳ Ｐゴシック" panose="020B0600070205080204" pitchFamily="34" charset="-128"/>
              </a:rPr>
              <a:t>Let’s </a:t>
            </a:r>
            <a:r>
              <a:rPr lang="en-US" dirty="0" smtClean="0">
                <a:latin typeface="Arial" panose="020B0604020202020204" pitchFamily="34" charset="0"/>
                <a:ea typeface="ＭＳ Ｐゴシック" panose="020B0600070205080204" pitchFamily="34" charset="-128"/>
              </a:rPr>
              <a:t>follow me,</a:t>
            </a:r>
            <a:r>
              <a:rPr lang="en-US" baseline="0" dirty="0" smtClean="0">
                <a:latin typeface="Arial" panose="020B0604020202020204" pitchFamily="34" charset="0"/>
                <a:ea typeface="ＭＳ Ｐゴシック" panose="020B0600070205080204" pitchFamily="34" charset="-128"/>
              </a:rPr>
              <a:t> </a:t>
            </a:r>
            <a:r>
              <a:rPr lang="en-US" dirty="0" smtClean="0">
                <a:latin typeface="Arial" panose="020B0604020202020204" pitchFamily="34" charset="0"/>
                <a:ea typeface="ＭＳ Ｐゴシック" panose="020B0600070205080204" pitchFamily="34" charset="-128"/>
              </a:rPr>
              <a:t>you</a:t>
            </a:r>
            <a:r>
              <a:rPr lang="en-US" baseline="0" dirty="0" smtClean="0">
                <a:latin typeface="Arial" panose="020B0604020202020204" pitchFamily="34" charset="0"/>
                <a:ea typeface="ＭＳ Ｐゴシック" panose="020B0600070205080204" pitchFamily="34" charset="-128"/>
              </a:rPr>
              <a:t> will know what this service is and how useful </a:t>
            </a:r>
            <a:r>
              <a:rPr lang="en-US" baseline="0" dirty="0" smtClean="0">
                <a:latin typeface="Arial" panose="020B0604020202020204" pitchFamily="34" charset="0"/>
                <a:ea typeface="ＭＳ Ｐゴシック" panose="020B0600070205080204" pitchFamily="34" charset="-128"/>
              </a:rPr>
              <a:t>it is .</a:t>
            </a:r>
            <a:endParaRPr lang="en-US" dirty="0" smtClean="0">
              <a:latin typeface="Arial" panose="020B0604020202020204" pitchFamily="34" charset="0"/>
              <a:ea typeface="ＭＳ Ｐゴシック" panose="020B0600070205080204" pitchFamily="34" charset="-128"/>
            </a:endParaRP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a:t>
            </a:fld>
            <a:endParaRPr lang="en-US"/>
          </a:p>
        </p:txBody>
      </p:sp>
    </p:spTree>
    <p:extLst>
      <p:ext uri="{BB962C8B-B14F-4D97-AF65-F5344CB8AC3E}">
        <p14:creationId xmlns:p14="http://schemas.microsoft.com/office/powerpoint/2010/main" val="380266900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effectLst/>
                <a:latin typeface="+mn-lt"/>
                <a:ea typeface="+mn-ea"/>
                <a:cs typeface="+mn-cs"/>
              </a:rPr>
              <a:t>Secondly,</a:t>
            </a:r>
            <a:r>
              <a:rPr lang="en-US" b="1" u="sng" dirty="0" smtClean="0">
                <a:latin typeface="Times New Roman" panose="02020603050405020304" pitchFamily="18" charset="0"/>
                <a:cs typeface="Times New Roman" panose="02020603050405020304" pitchFamily="18" charset="0"/>
              </a:rPr>
              <a:t> </a:t>
            </a:r>
            <a:r>
              <a:rPr lang="en-US" b="1" dirty="0" smtClean="0">
                <a:latin typeface="Times New Roman" panose="02020603050405020304" pitchFamily="18" charset="0"/>
                <a:cs typeface="Times New Roman" panose="02020603050405020304" pitchFamily="18" charset="0"/>
              </a:rPr>
              <a:t>Update friends group’s statuses progress: </a:t>
            </a:r>
            <a:r>
              <a:rPr lang="en-US" sz="1200" kern="1200" dirty="0" smtClean="0">
                <a:solidFill>
                  <a:schemeClr val="tx1"/>
                </a:solidFill>
                <a:effectLst/>
                <a:latin typeface="+mn-lt"/>
                <a:ea typeface="+mn-ea"/>
                <a:cs typeface="+mn-cs"/>
              </a:rPr>
              <a:t>uses to keep tracks their friends’ shared statuses , which are stored in their newsfeed file at super peers.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228600" lvl="0" indent="-228600">
              <a:buFont typeface="+mj-lt"/>
              <a:buAutoNum type="arabicPeriod"/>
            </a:pPr>
            <a:r>
              <a:rPr lang="en-US" sz="1200" kern="1200" dirty="0" smtClean="0">
                <a:solidFill>
                  <a:schemeClr val="tx1"/>
                </a:solidFill>
                <a:effectLst/>
                <a:latin typeface="+mn-lt"/>
                <a:ea typeface="+mn-ea"/>
                <a:cs typeface="+mn-cs"/>
              </a:rPr>
              <a:t>User sends a request to connecting super peer to update all of shared friends statuses.</a:t>
            </a:r>
          </a:p>
          <a:p>
            <a:pPr marL="228600" lvl="0" indent="-228600">
              <a:buFont typeface="+mj-lt"/>
              <a:buAutoNum type="arabicPeriod"/>
            </a:pPr>
            <a:r>
              <a:rPr lang="en-US" sz="1200" kern="1200" dirty="0" smtClean="0">
                <a:solidFill>
                  <a:schemeClr val="tx1"/>
                </a:solidFill>
                <a:effectLst/>
                <a:latin typeface="+mn-lt"/>
                <a:ea typeface="+mn-ea"/>
                <a:cs typeface="+mn-cs"/>
              </a:rPr>
              <a:t>Super peer receives the request and check list of storing newsfeed files to check whether requesting user’s data was storing at database.</a:t>
            </a:r>
          </a:p>
          <a:p>
            <a:pPr marL="228600" lvl="0" indent="-228600">
              <a:buFont typeface="+mj-lt"/>
              <a:buAutoNum type="arabicPeriod"/>
            </a:pPr>
            <a:r>
              <a:rPr lang="en-US" sz="1200" kern="1200" dirty="0" smtClean="0">
                <a:solidFill>
                  <a:schemeClr val="tx1"/>
                </a:solidFill>
                <a:effectLst/>
                <a:latin typeface="+mn-lt"/>
                <a:ea typeface="+mn-ea"/>
                <a:cs typeface="+mn-cs"/>
              </a:rPr>
              <a:t>After that, if the super peer are storing these data of requesting user, it will return a response message to the requesting user only including all of statuses in their newsfeed file. Inversely, if the super peer is not storing these data, step 4, 5 and 6 will be activated.</a:t>
            </a:r>
          </a:p>
          <a:p>
            <a:pPr marL="228600" lvl="0" indent="-228600">
              <a:buFont typeface="+mj-lt"/>
              <a:buAutoNum type="arabicPeriod"/>
            </a:pPr>
            <a:r>
              <a:rPr lang="en-US" sz="1200" kern="1200" dirty="0" smtClean="0">
                <a:solidFill>
                  <a:schemeClr val="tx1"/>
                </a:solidFill>
                <a:effectLst/>
                <a:latin typeface="+mn-lt"/>
                <a:ea typeface="+mn-ea"/>
                <a:cs typeface="+mn-cs"/>
              </a:rPr>
              <a:t> If the super peer is not storing these data, it will forward the request to other connecting super peers to help user keep tracks their friends’ statuses.</a:t>
            </a:r>
          </a:p>
          <a:p>
            <a:r>
              <a:rPr lang="en-US" sz="1200" kern="1200" dirty="0" smtClean="0">
                <a:solidFill>
                  <a:schemeClr val="tx1"/>
                </a:solidFill>
                <a:effectLst/>
                <a:latin typeface="+mn-lt"/>
                <a:ea typeface="+mn-ea"/>
                <a:cs typeface="+mn-cs"/>
              </a:rPr>
              <a:t>5, 6. In step 5 and 6 are the same with step 2 and 3 respectively.</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10</a:t>
            </a:fld>
            <a:endParaRPr lang="en-US"/>
          </a:p>
        </p:txBody>
      </p:sp>
    </p:spTree>
    <p:extLst>
      <p:ext uri="{BB962C8B-B14F-4D97-AF65-F5344CB8AC3E}">
        <p14:creationId xmlns:p14="http://schemas.microsoft.com/office/powerpoint/2010/main" val="23660033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sng" kern="1200" dirty="0" smtClean="0">
                <a:solidFill>
                  <a:schemeClr val="tx1"/>
                </a:solidFill>
                <a:effectLst/>
                <a:latin typeface="+mn-lt"/>
                <a:ea typeface="+mn-ea"/>
                <a:cs typeface="+mn-cs"/>
              </a:rPr>
              <a:t>Thirdly, </a:t>
            </a:r>
            <a:r>
              <a:rPr lang="en-US" sz="1200" b="1" kern="1200" dirty="0" smtClean="0">
                <a:solidFill>
                  <a:schemeClr val="tx1"/>
                </a:solidFill>
                <a:effectLst/>
                <a:latin typeface="+mn-lt"/>
                <a:ea typeface="+mn-ea"/>
                <a:cs typeface="+mn-cs"/>
              </a:rPr>
              <a:t>Update particular friend’s profile progress: </a:t>
            </a:r>
            <a:r>
              <a:rPr lang="en-US" sz="1200" kern="1200" dirty="0" smtClean="0">
                <a:solidFill>
                  <a:schemeClr val="tx1"/>
                </a:solidFill>
                <a:effectLst/>
                <a:latin typeface="+mn-lt"/>
                <a:ea typeface="+mn-ea"/>
                <a:cs typeface="+mn-cs"/>
              </a:rPr>
              <a:t>uses to update and keep tracks all shared statuses of a</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particular user.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pPr marL="228600" marR="0" lvl="0" indent="-228600" algn="l" defTabSz="914400" rtl="0" eaLnBrk="1" fontAlgn="auto" latinLnBrk="0" hangingPunct="1">
              <a:lnSpc>
                <a:spcPct val="100000"/>
              </a:lnSpc>
              <a:spcBef>
                <a:spcPts val="0"/>
              </a:spcBef>
              <a:spcAft>
                <a:spcPts val="0"/>
              </a:spcAft>
              <a:buClrTx/>
              <a:buSzTx/>
              <a:buFont typeface="+mj-lt"/>
              <a:buAutoNum type="arabicPeriod"/>
              <a:tabLst/>
              <a:defRPr/>
            </a:pPr>
            <a:r>
              <a:rPr lang="en-US" sz="1200" kern="1200" dirty="0" smtClean="0">
                <a:solidFill>
                  <a:schemeClr val="tx1"/>
                </a:solidFill>
                <a:effectLst/>
                <a:latin typeface="+mn-lt"/>
                <a:ea typeface="+mn-ea"/>
                <a:cs typeface="+mn-cs"/>
              </a:rPr>
              <a:t>A user sends requests to connecting super peer to update particular user’s profile.</a:t>
            </a:r>
          </a:p>
          <a:p>
            <a:pPr marL="228600" lvl="0" indent="-228600">
              <a:buFont typeface="+mj-lt"/>
              <a:buAutoNum type="arabicPeriod"/>
            </a:pPr>
            <a:r>
              <a:rPr lang="en-US" sz="1200" kern="1200" dirty="0" smtClean="0">
                <a:solidFill>
                  <a:schemeClr val="tx1"/>
                </a:solidFill>
                <a:effectLst/>
                <a:latin typeface="+mn-lt"/>
                <a:ea typeface="+mn-ea"/>
                <a:cs typeface="+mn-cs"/>
              </a:rPr>
              <a:t>Super peer receives the request and check list of storing files’ name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whether the social data of requesting user are storing at database.</a:t>
            </a:r>
          </a:p>
          <a:p>
            <a:pPr marL="228600" lvl="0" indent="-228600">
              <a:buFont typeface="+mj-lt"/>
              <a:buAutoNum type="arabicPeriod"/>
            </a:pPr>
            <a:r>
              <a:rPr lang="en-US" sz="1200" kern="1200" dirty="0" smtClean="0">
                <a:solidFill>
                  <a:schemeClr val="tx1"/>
                </a:solidFill>
                <a:effectLst/>
                <a:latin typeface="+mn-lt"/>
                <a:ea typeface="+mn-ea"/>
                <a:cs typeface="+mn-cs"/>
              </a:rPr>
              <a:t>After that, if the super peer are storing these data of requesting user, it will return a response message to requesting user only including all of shared statuses of the requesting user. Inversely, if the super peer is not storing these data, step 4, 5 and 6 will be activated.</a:t>
            </a:r>
          </a:p>
          <a:p>
            <a:pPr marL="228600" lvl="0" indent="-228600">
              <a:buFont typeface="+mj-lt"/>
              <a:buAutoNum type="arabicPeriod"/>
            </a:pPr>
            <a:r>
              <a:rPr lang="en-US" sz="1200" kern="1200" dirty="0" smtClean="0">
                <a:solidFill>
                  <a:schemeClr val="tx1"/>
                </a:solidFill>
                <a:effectLst/>
                <a:latin typeface="+mn-lt"/>
                <a:ea typeface="+mn-ea"/>
                <a:cs typeface="+mn-cs"/>
              </a:rPr>
              <a:t> If the super peer is not storing these data, it will forward the request to other connecting super peers to help user keep tracks particular user’ statuses.</a:t>
            </a:r>
          </a:p>
          <a:p>
            <a:r>
              <a:rPr lang="en-US" sz="1200" kern="1200" dirty="0" smtClean="0">
                <a:solidFill>
                  <a:schemeClr val="tx1"/>
                </a:solidFill>
                <a:effectLst/>
                <a:latin typeface="+mn-lt"/>
                <a:ea typeface="+mn-ea"/>
                <a:cs typeface="+mn-cs"/>
              </a:rPr>
              <a:t>5, 6. In step 5 and 6 are the same with step 2 and 3 respectively.</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11</a:t>
            </a:fld>
            <a:endParaRPr lang="en-US"/>
          </a:p>
        </p:txBody>
      </p:sp>
    </p:spTree>
    <p:extLst>
      <p:ext uri="{BB962C8B-B14F-4D97-AF65-F5344CB8AC3E}">
        <p14:creationId xmlns:p14="http://schemas.microsoft.com/office/powerpoint/2010/main" val="173572640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err="1" smtClean="0">
                <a:solidFill>
                  <a:schemeClr val="tx1"/>
                </a:solidFill>
                <a:effectLst/>
                <a:latin typeface="+mn-lt"/>
                <a:ea typeface="+mn-ea"/>
                <a:cs typeface="+mn-cs"/>
              </a:rPr>
              <a:t>Latsly</a:t>
            </a:r>
            <a:r>
              <a:rPr lang="en-US" sz="1200" kern="1200" dirty="0" smtClean="0">
                <a:solidFill>
                  <a:schemeClr val="tx1"/>
                </a:solidFill>
                <a:effectLst/>
                <a:latin typeface="+mn-lt"/>
                <a:ea typeface="+mn-ea"/>
                <a:cs typeface="+mn-cs"/>
              </a:rPr>
              <a:t>, </a:t>
            </a:r>
            <a:r>
              <a:rPr lang="en-US" b="1" dirty="0" smtClean="0">
                <a:latin typeface="Times New Roman" panose="02020603050405020304" pitchFamily="18" charset="0"/>
                <a:cs typeface="Times New Roman" panose="02020603050405020304" pitchFamily="18" charset="0"/>
              </a:rPr>
              <a:t>Acknowledgment progress: </a:t>
            </a:r>
            <a:r>
              <a:rPr lang="en-US" sz="1200" kern="1200" dirty="0" smtClean="0">
                <a:solidFill>
                  <a:schemeClr val="tx1"/>
                </a:solidFill>
                <a:effectLst/>
                <a:latin typeface="+mn-lt"/>
                <a:ea typeface="+mn-ea"/>
                <a:cs typeface="+mn-cs"/>
              </a:rPr>
              <a:t>used to confirm a super peers received the message. This is an activity to help peers avoid losing messages when they are sending a message to a super peer, which is unexpected shutdown. </a:t>
            </a:r>
          </a:p>
          <a:p>
            <a:endParaRPr lang="en-US" sz="1200" kern="1200" dirty="0" smtClean="0">
              <a:solidFill>
                <a:schemeClr val="tx1"/>
              </a:solidFill>
              <a:effectLst/>
              <a:latin typeface="+mn-lt"/>
              <a:ea typeface="+mn-ea"/>
              <a:cs typeface="+mn-cs"/>
            </a:endParaRPr>
          </a:p>
          <a:p>
            <a:pPr marL="228600" lvl="0" indent="-228600">
              <a:buFont typeface="+mj-lt"/>
              <a:buAutoNum type="arabicPeriod"/>
            </a:pPr>
            <a:r>
              <a:rPr lang="en-US" sz="1200" kern="1200" dirty="0" smtClean="0">
                <a:solidFill>
                  <a:schemeClr val="tx1"/>
                </a:solidFill>
                <a:effectLst/>
                <a:latin typeface="+mn-lt"/>
                <a:ea typeface="+mn-ea"/>
                <a:cs typeface="+mn-cs"/>
              </a:rPr>
              <a:t>A user sends a message to connecting super peer such as posting, like, comment messages, etc. </a:t>
            </a:r>
          </a:p>
          <a:p>
            <a:pPr marL="228600" lvl="0" indent="-228600">
              <a:buFont typeface="+mj-lt"/>
              <a:buAutoNum type="arabicPeriod"/>
            </a:pPr>
            <a:r>
              <a:rPr lang="en-US" sz="1200" kern="1200" dirty="0" smtClean="0">
                <a:solidFill>
                  <a:schemeClr val="tx1"/>
                </a:solidFill>
                <a:effectLst/>
                <a:latin typeface="+mn-lt"/>
                <a:ea typeface="+mn-ea"/>
                <a:cs typeface="+mn-cs"/>
              </a:rPr>
              <a:t>When a super peer has received the message, they will send back an acknowledgment message to requesting peer to notify they have received the message.</a:t>
            </a:r>
          </a:p>
          <a:p>
            <a:pPr marL="228600" lvl="0" indent="-228600">
              <a:buFont typeface="+mj-lt"/>
              <a:buAutoNum type="arabicPeriod"/>
            </a:pPr>
            <a:r>
              <a:rPr lang="en-US" sz="1200" kern="1200" dirty="0" smtClean="0">
                <a:solidFill>
                  <a:schemeClr val="tx1"/>
                </a:solidFill>
                <a:effectLst/>
                <a:latin typeface="+mn-lt"/>
                <a:ea typeface="+mn-ea"/>
                <a:cs typeface="+mn-cs"/>
              </a:rPr>
              <a:t>Step 3 will be launched after every 10 minutes in peer to check whether any messages are pending because they are not received by any super peers. After that, peer will re-send pending messages to connecting super peers.</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12</a:t>
            </a:fld>
            <a:endParaRPr lang="en-US"/>
          </a:p>
        </p:txBody>
      </p:sp>
    </p:spTree>
    <p:extLst>
      <p:ext uri="{BB962C8B-B14F-4D97-AF65-F5344CB8AC3E}">
        <p14:creationId xmlns:p14="http://schemas.microsoft.com/office/powerpoint/2010/main" val="29403680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Pong</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uses for a peer advertise their identifying and name on the social network.</a:t>
            </a:r>
          </a:p>
          <a:p>
            <a:r>
              <a:rPr lang="en-US" sz="1200" b="1" kern="1200" dirty="0" smtClean="0">
                <a:solidFill>
                  <a:schemeClr val="tx1"/>
                </a:solidFill>
                <a:effectLst/>
                <a:latin typeface="+mn-lt"/>
                <a:ea typeface="+mn-ea"/>
                <a:cs typeface="+mn-cs"/>
              </a:rPr>
              <a:t>Posting</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created when a user have written a status and shared it with their friends.</a:t>
            </a:r>
          </a:p>
          <a:p>
            <a:r>
              <a:rPr lang="en-US" sz="1200" b="1" kern="1200" dirty="0" smtClean="0">
                <a:solidFill>
                  <a:schemeClr val="tx1"/>
                </a:solidFill>
                <a:effectLst/>
                <a:latin typeface="+mn-lt"/>
                <a:ea typeface="+mn-ea"/>
                <a:cs typeface="+mn-cs"/>
              </a:rPr>
              <a:t>Like</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created when a user pressed Like button to express their interested on the status.</a:t>
            </a:r>
          </a:p>
          <a:p>
            <a:r>
              <a:rPr lang="en-US" sz="1200" b="1" kern="1200" dirty="0" smtClean="0">
                <a:solidFill>
                  <a:schemeClr val="tx1"/>
                </a:solidFill>
                <a:effectLst/>
                <a:latin typeface="+mn-lt"/>
                <a:ea typeface="+mn-ea"/>
                <a:cs typeface="+mn-cs"/>
              </a:rPr>
              <a:t>Comment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created when a user pressed Comment button and wrote their behaviors on the status.</a:t>
            </a:r>
          </a:p>
          <a:p>
            <a:r>
              <a:rPr lang="en-US" sz="1200" b="1" kern="1200" dirty="0" smtClean="0">
                <a:solidFill>
                  <a:schemeClr val="tx1"/>
                </a:solidFill>
                <a:effectLst/>
                <a:latin typeface="+mn-lt"/>
                <a:ea typeface="+mn-ea"/>
                <a:cs typeface="+mn-cs"/>
              </a:rPr>
              <a:t>Request like, comment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created when a user would like to see more detail of a status including like and comment.</a:t>
            </a:r>
          </a:p>
          <a:p>
            <a:r>
              <a:rPr lang="en-US" sz="1200" b="1" kern="1200" dirty="0" smtClean="0">
                <a:solidFill>
                  <a:schemeClr val="tx1"/>
                </a:solidFill>
                <a:effectLst/>
                <a:latin typeface="+mn-lt"/>
                <a:ea typeface="+mn-ea"/>
                <a:cs typeface="+mn-cs"/>
              </a:rPr>
              <a:t>Respond like, comment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uses when a super peer replies the request to provide all of related information to the posting message including number of likes, comments, users’ name like, and comment.</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13</a:t>
            </a:fld>
            <a:endParaRPr lang="en-US"/>
          </a:p>
        </p:txBody>
      </p:sp>
    </p:spTree>
    <p:extLst>
      <p:ext uri="{BB962C8B-B14F-4D97-AF65-F5344CB8AC3E}">
        <p14:creationId xmlns:p14="http://schemas.microsoft.com/office/powerpoint/2010/main" val="4289240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smtClean="0">
                <a:solidFill>
                  <a:schemeClr val="tx1"/>
                </a:solidFill>
                <a:effectLst/>
                <a:latin typeface="+mn-lt"/>
                <a:ea typeface="+mn-ea"/>
                <a:cs typeface="+mn-cs"/>
              </a:rPr>
              <a:t>Request profile</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created when a user would like to see all of shared statuses of a particular user.</a:t>
            </a:r>
          </a:p>
          <a:p>
            <a:r>
              <a:rPr lang="en-US" sz="1200" b="1" kern="1200" dirty="0" smtClean="0">
                <a:solidFill>
                  <a:schemeClr val="tx1"/>
                </a:solidFill>
                <a:effectLst/>
                <a:latin typeface="+mn-lt"/>
                <a:ea typeface="+mn-ea"/>
                <a:cs typeface="+mn-cs"/>
              </a:rPr>
              <a:t>Respond profile</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uses for a super peer replies the request to provide all shared public statuses of the requesting user.</a:t>
            </a:r>
          </a:p>
          <a:p>
            <a:r>
              <a:rPr lang="en-US" sz="1200" b="1" kern="1200" dirty="0" smtClean="0">
                <a:solidFill>
                  <a:schemeClr val="tx1"/>
                </a:solidFill>
                <a:effectLst/>
                <a:latin typeface="+mn-lt"/>
                <a:ea typeface="+mn-ea"/>
                <a:cs typeface="+mn-cs"/>
              </a:rPr>
              <a:t>Request newsfeed</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are created when user would like to see all of received statuses from their friends to keep tracks their friends’ statuses</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and express their interested in these statuses.</a:t>
            </a:r>
          </a:p>
          <a:p>
            <a:r>
              <a:rPr lang="en-US" sz="1200" b="1" kern="1200" dirty="0" smtClean="0">
                <a:solidFill>
                  <a:schemeClr val="tx1"/>
                </a:solidFill>
                <a:effectLst/>
                <a:latin typeface="+mn-lt"/>
                <a:ea typeface="+mn-ea"/>
                <a:cs typeface="+mn-cs"/>
              </a:rPr>
              <a:t>Respond newsfeed</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uses for a super peer replies the request to provide all of received statuses from their friends.</a:t>
            </a:r>
          </a:p>
          <a:p>
            <a:r>
              <a:rPr lang="en-US" sz="1200" b="1" kern="1200" dirty="0" smtClean="0">
                <a:solidFill>
                  <a:schemeClr val="tx1"/>
                </a:solidFill>
                <a:effectLst/>
                <a:latin typeface="+mn-lt"/>
                <a:ea typeface="+mn-ea"/>
                <a:cs typeface="+mn-cs"/>
              </a:rPr>
              <a:t>Acknowledgment</a:t>
            </a:r>
            <a:r>
              <a:rPr lang="en-US" sz="1200" b="0" kern="1200" dirty="0" smtClean="0">
                <a:solidFill>
                  <a:schemeClr val="tx1"/>
                </a:solidFill>
                <a:effectLst/>
                <a:latin typeface="+mn-lt"/>
                <a:ea typeface="+mn-ea"/>
                <a:cs typeface="+mn-cs"/>
              </a:rPr>
              <a:t>:</a:t>
            </a:r>
            <a:r>
              <a:rPr lang="en-US" sz="1200" b="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is sent to the requesting peer by a super peer to confirm that they received the message.</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14</a:t>
            </a:fld>
            <a:endParaRPr lang="en-US"/>
          </a:p>
        </p:txBody>
      </p:sp>
    </p:spTree>
    <p:extLst>
      <p:ext uri="{BB962C8B-B14F-4D97-AF65-F5344CB8AC3E}">
        <p14:creationId xmlns:p14="http://schemas.microsoft.com/office/powerpoint/2010/main" val="391701186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Now, Let’s move to the Demonstration. </a:t>
            </a:r>
          </a:p>
          <a:p>
            <a:endParaRPr lang="en-US" dirty="0" smtClean="0"/>
          </a:p>
          <a:p>
            <a:r>
              <a:rPr lang="en-US" dirty="0" smtClean="0"/>
              <a:t>We take</a:t>
            </a:r>
            <a:r>
              <a:rPr lang="en-US" baseline="0" dirty="0" smtClean="0"/>
              <a:t> a look on the topology of posting message service in the super peer P2P architecture to understand the demo easier.</a:t>
            </a:r>
          </a:p>
          <a:p>
            <a:r>
              <a:rPr lang="en-US" baseline="0" dirty="0" smtClean="0"/>
              <a:t>This architecture are different with client-server. As you can see here. </a:t>
            </a:r>
          </a:p>
          <a:p>
            <a:endParaRPr lang="en-US" baseline="0" dirty="0" smtClean="0"/>
          </a:p>
          <a:p>
            <a:r>
              <a:rPr lang="en-US" baseline="0" dirty="0" smtClean="0"/>
              <a:t>In the video demonstration, we have a topology like this……</a:t>
            </a:r>
          </a:p>
          <a:p>
            <a:endParaRPr lang="en-US" baseline="0" dirty="0" smtClean="0"/>
          </a:p>
          <a:p>
            <a:r>
              <a:rPr lang="en-US" baseline="0" dirty="0" smtClean="0"/>
              <a:t>Let’s start the demo.</a:t>
            </a:r>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15</a:t>
            </a:fld>
            <a:endParaRPr lang="en-US"/>
          </a:p>
        </p:txBody>
      </p:sp>
    </p:spTree>
    <p:extLst>
      <p:ext uri="{BB962C8B-B14F-4D97-AF65-F5344CB8AC3E}">
        <p14:creationId xmlns:p14="http://schemas.microsoft.com/office/powerpoint/2010/main" val="26678907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 Now, </a:t>
            </a:r>
            <a:r>
              <a:rPr lang="en-US" dirty="0" smtClean="0">
                <a:latin typeface="Arial" panose="020B0604020202020204" pitchFamily="34" charset="0"/>
                <a:ea typeface="ＭＳ Ｐゴシック" panose="020B0600070205080204" pitchFamily="34" charset="-128"/>
              </a:rPr>
              <a:t>let me </a:t>
            </a:r>
            <a:r>
              <a:rPr lang="en-US" dirty="0" smtClean="0">
                <a:latin typeface="Arial" panose="020B0604020202020204" pitchFamily="34" charset="0"/>
                <a:ea typeface="ＭＳ Ｐゴシック" panose="020B0600070205080204" pitchFamily="34" charset="-128"/>
              </a:rPr>
              <a:t>run </a:t>
            </a:r>
            <a:r>
              <a:rPr lang="en-US" dirty="0" smtClean="0">
                <a:latin typeface="Arial" panose="020B0604020202020204" pitchFamily="34" charset="0"/>
                <a:ea typeface="ＭＳ Ｐゴシック" panose="020B0600070205080204" pitchFamily="34" charset="-128"/>
              </a:rPr>
              <a:t>over </a:t>
            </a:r>
            <a:r>
              <a:rPr lang="en-US" dirty="0" smtClean="0">
                <a:latin typeface="Arial" panose="020B0604020202020204" pitchFamily="34" charset="0"/>
                <a:ea typeface="ＭＳ Ｐゴシック" panose="020B0600070205080204" pitchFamily="34" charset="-128"/>
              </a:rPr>
              <a:t>some key </a:t>
            </a:r>
            <a:r>
              <a:rPr lang="en-US" dirty="0" smtClean="0">
                <a:latin typeface="Arial" panose="020B0604020202020204" pitchFamily="34" charset="0"/>
                <a:ea typeface="ＭＳ Ｐゴシック" panose="020B0600070205080204" pitchFamily="34" charset="-128"/>
              </a:rPr>
              <a:t>points again!</a:t>
            </a:r>
          </a:p>
          <a:p>
            <a:endParaRPr lang="en-US" dirty="0" smtClean="0"/>
          </a:p>
          <a:p>
            <a:pPr marL="285750" indent="-285750">
              <a:lnSpc>
                <a:spcPct val="150000"/>
              </a:lnSpc>
              <a:buFont typeface="Wingdings" panose="05000000000000000000" pitchFamily="2" charset="2"/>
              <a:buChar char="ü"/>
            </a:pPr>
            <a:r>
              <a:rPr lang="en-US" b="1" dirty="0" smtClean="0">
                <a:latin typeface="Times New Roman" panose="02020603050405020304" pitchFamily="18" charset="0"/>
                <a:cs typeface="Times New Roman" panose="02020603050405020304" pitchFamily="18" charset="0"/>
              </a:rPr>
              <a:t>Completed tasks: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Solved two main issues:</a:t>
            </a:r>
          </a:p>
          <a:p>
            <a:pPr marL="1200150" lvl="2" indent="-285750">
              <a:lnSpc>
                <a:spcPct val="15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 </a:t>
            </a:r>
            <a:r>
              <a:rPr lang="en-US" i="1" u="sng" dirty="0" smtClean="0">
                <a:latin typeface="Times New Roman" panose="02020603050405020304" pitchFamily="18" charset="0"/>
                <a:cs typeface="Times New Roman" panose="02020603050405020304" pitchFamily="18" charset="0"/>
              </a:rPr>
              <a:t>Privacy: </a:t>
            </a:r>
            <a:r>
              <a:rPr lang="en-US" dirty="0" smtClean="0">
                <a:latin typeface="Times New Roman" panose="02020603050405020304" pitchFamily="18" charset="0"/>
                <a:cs typeface="Times New Roman" panose="02020603050405020304" pitchFamily="18" charset="0"/>
              </a:rPr>
              <a:t>allows users keeping personal data in their own device and manage the dissemination of personal data in the decentralized social network. </a:t>
            </a:r>
          </a:p>
          <a:p>
            <a:pPr marL="1200150" lvl="2" indent="-285750">
              <a:lnSpc>
                <a:spcPct val="150000"/>
              </a:lnSpc>
              <a:buFont typeface="Arial" panose="020B0604020202020204" pitchFamily="34" charset="0"/>
              <a:buChar char="•"/>
            </a:pPr>
            <a:r>
              <a:rPr lang="en-US" i="1" u="sng" dirty="0" smtClean="0">
                <a:latin typeface="Times New Roman" panose="02020603050405020304" pitchFamily="18" charset="0"/>
                <a:cs typeface="Times New Roman" panose="02020603050405020304" pitchFamily="18" charset="0"/>
              </a:rPr>
              <a:t>Storage: </a:t>
            </a:r>
            <a:r>
              <a:rPr lang="en-US" dirty="0" smtClean="0">
                <a:latin typeface="Times New Roman" panose="02020603050405020304" pitchFamily="18" charset="0"/>
                <a:cs typeface="Times New Roman" panose="02020603050405020304" pitchFamily="18" charset="0"/>
              </a:rPr>
              <a:t>prevents single point of failure through super peers.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Retaining and expanding functionalities as Like, Comment, Notifications, Group Communication, etc. on posting message service.</a:t>
            </a:r>
          </a:p>
          <a:p>
            <a:pPr marL="285750" indent="-285750">
              <a:lnSpc>
                <a:spcPct val="150000"/>
              </a:lnSpc>
              <a:buFont typeface="Wingdings" panose="05000000000000000000" pitchFamily="2" charset="2"/>
              <a:buChar char="ü"/>
            </a:pPr>
            <a:r>
              <a:rPr lang="en-US" b="1" dirty="0" smtClean="0">
                <a:latin typeface="Times New Roman" panose="02020603050405020304" pitchFamily="18" charset="0"/>
                <a:cs typeface="Times New Roman" panose="02020603050405020304" pitchFamily="18" charset="0"/>
              </a:rPr>
              <a:t>Future works: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Associate with authentication service. </a:t>
            </a:r>
          </a:p>
          <a:p>
            <a:pPr marL="742950" lvl="1" indent="-285750">
              <a:lnSpc>
                <a:spcPct val="150000"/>
              </a:lnSpc>
              <a:buFont typeface="Symbol" panose="05050102010706020507" pitchFamily="18" charset="2"/>
              <a:buChar char="-"/>
            </a:pPr>
            <a:r>
              <a:rPr lang="en-US" smtClean="0">
                <a:latin typeface="Times New Roman" panose="02020603050405020304" pitchFamily="18" charset="0"/>
                <a:cs typeface="Times New Roman" panose="02020603050405020304" pitchFamily="18" charset="0"/>
              </a:rPr>
              <a:t>Adding some functions such as synchronization and encryption data, sharing photo, video, link or tagging, check-in location, making friends, etc. </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17</a:t>
            </a:fld>
            <a:endParaRPr lang="en-US"/>
          </a:p>
        </p:txBody>
      </p:sp>
    </p:spTree>
    <p:extLst>
      <p:ext uri="{BB962C8B-B14F-4D97-AF65-F5344CB8AC3E}">
        <p14:creationId xmlns:p14="http://schemas.microsoft.com/office/powerpoint/2010/main" val="331422511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eaLnBrk="1" hangingPunct="1"/>
            <a:r>
              <a:rPr lang="en-US" dirty="0" smtClean="0">
                <a:latin typeface="Arial" panose="020B0604020202020204" pitchFamily="34" charset="0"/>
                <a:ea typeface="ＭＳ Ｐゴシック" panose="020B0600070205080204" pitchFamily="34" charset="-128"/>
              </a:rPr>
              <a:t>As u see on the slide, I</a:t>
            </a:r>
            <a:r>
              <a:rPr lang="ja-JP" altLang="en-US" dirty="0" smtClean="0">
                <a:latin typeface="Arial" panose="020B0604020202020204" pitchFamily="34" charset="0"/>
                <a:ea typeface="ＭＳ Ｐゴシック" panose="020B0600070205080204" pitchFamily="34" charset="-128"/>
              </a:rPr>
              <a:t>’</a:t>
            </a:r>
            <a:r>
              <a:rPr lang="en-US" altLang="ja-JP" dirty="0" err="1" smtClean="0">
                <a:latin typeface="Arial" panose="020B0604020202020204" pitchFamily="34" charset="0"/>
                <a:ea typeface="ＭＳ Ｐゴシック" panose="020B0600070205080204" pitchFamily="34" charset="-128"/>
              </a:rPr>
              <a:t>ve</a:t>
            </a:r>
            <a:r>
              <a:rPr lang="en-US" altLang="ja-JP" dirty="0" smtClean="0">
                <a:latin typeface="Arial" panose="020B0604020202020204" pitchFamily="34" charset="0"/>
                <a:ea typeface="ＭＳ Ｐゴシック" panose="020B0600070205080204" pitchFamily="34" charset="-128"/>
              </a:rPr>
              <a:t> divided my presentation into 6 main parts: </a:t>
            </a:r>
          </a:p>
          <a:p>
            <a:pPr eaLnBrk="1" hangingPunct="1"/>
            <a:r>
              <a:rPr lang="en-US" altLang="ja-JP" dirty="0" smtClean="0">
                <a:latin typeface="Arial" panose="020B0604020202020204" pitchFamily="34" charset="0"/>
                <a:ea typeface="ＭＳ Ｐゴシック" panose="020B0600070205080204" pitchFamily="34" charset="-128"/>
              </a:rPr>
              <a:t>Motivation, problem description,</a:t>
            </a:r>
            <a:r>
              <a:rPr lang="en-US" altLang="ja-JP" baseline="0" dirty="0" smtClean="0">
                <a:latin typeface="Arial" panose="020B0604020202020204" pitchFamily="34" charset="0"/>
                <a:ea typeface="ＭＳ Ｐゴシック" panose="020B0600070205080204" pitchFamily="34" charset="-128"/>
              </a:rPr>
              <a:t> existing solutions, system architecture proposal, demonstration and lastly </a:t>
            </a:r>
            <a:r>
              <a:rPr lang="en-US" altLang="ja-JP" baseline="0" dirty="0" smtClean="0">
                <a:latin typeface="Arial" panose="020B0604020202020204" pitchFamily="34" charset="0"/>
                <a:ea typeface="ＭＳ Ｐゴシック" panose="020B0600070205080204" pitchFamily="34" charset="-128"/>
              </a:rPr>
              <a:t>conclusion.</a:t>
            </a:r>
            <a:endParaRPr lang="en-US" altLang="ja-JP" dirty="0" smtClean="0">
              <a:latin typeface="Arial" panose="020B0604020202020204" pitchFamily="34" charset="0"/>
              <a:ea typeface="ＭＳ Ｐゴシック" panose="020B0600070205080204" pitchFamily="34" charset="-128"/>
            </a:endParaRPr>
          </a:p>
          <a:p>
            <a:pPr eaLnBrk="1" hangingPunct="1"/>
            <a:r>
              <a:rPr lang="en-US" dirty="0" smtClean="0">
                <a:latin typeface="Arial" panose="020B0604020202020204" pitchFamily="34" charset="0"/>
                <a:ea typeface="ＭＳ Ｐゴシック" panose="020B0600070205080204" pitchFamily="34" charset="-128"/>
              </a:rPr>
              <a:t>Let</a:t>
            </a:r>
            <a:r>
              <a:rPr lang="ja-JP" altLang="en-US" dirty="0" smtClean="0">
                <a:latin typeface="Arial" panose="020B0604020202020204" pitchFamily="34" charset="0"/>
                <a:ea typeface="ＭＳ Ｐゴシック" panose="020B0600070205080204" pitchFamily="34" charset="-128"/>
              </a:rPr>
              <a:t>’</a:t>
            </a:r>
            <a:r>
              <a:rPr lang="en-US" altLang="ja-JP" dirty="0" smtClean="0">
                <a:latin typeface="Arial" panose="020B0604020202020204" pitchFamily="34" charset="0"/>
                <a:ea typeface="ＭＳ Ｐゴシック" panose="020B0600070205080204" pitchFamily="34" charset="-128"/>
              </a:rPr>
              <a:t>s move to the Motivation</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2</a:t>
            </a:fld>
            <a:endParaRPr lang="en-US"/>
          </a:p>
        </p:txBody>
      </p:sp>
    </p:spTree>
    <p:extLst>
      <p:ext uri="{BB962C8B-B14F-4D97-AF65-F5344CB8AC3E}">
        <p14:creationId xmlns:p14="http://schemas.microsoft.com/office/powerpoint/2010/main" val="26438385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dirty="0" smtClean="0">
                <a:latin typeface="Times New Roman" panose="02020603050405020304" pitchFamily="18" charset="0"/>
                <a:cs typeface="Times New Roman" panose="02020603050405020304" pitchFamily="18" charset="0"/>
              </a:rPr>
              <a:t>Online social network as Facebook, Twitter has attracted millions users around the world . </a:t>
            </a:r>
          </a:p>
          <a:p>
            <a:pPr marL="628650" marR="0" lvl="1" indent="-171450" algn="l" defTabSz="914400" rtl="0" eaLnBrk="1" fontAlgn="auto" latinLnBrk="0" hangingPunct="1">
              <a:lnSpc>
                <a:spcPct val="100000"/>
              </a:lnSpc>
              <a:spcBef>
                <a:spcPts val="0"/>
              </a:spcBef>
              <a:spcAft>
                <a:spcPts val="0"/>
              </a:spcAft>
              <a:buClrTx/>
              <a:buSzTx/>
              <a:buFontTx/>
              <a:buChar char="-"/>
              <a:tabLst/>
              <a:defRPr/>
            </a:pPr>
            <a:r>
              <a:rPr lang="en-US" dirty="0" smtClean="0">
                <a:latin typeface="Times New Roman" panose="02020603050405020304" pitchFamily="18" charset="0"/>
                <a:cs typeface="Times New Roman" panose="02020603050405020304" pitchFamily="18" charset="0"/>
              </a:rPr>
              <a:t>There are 2 main types of services </a:t>
            </a:r>
            <a:r>
              <a:rPr lang="en-US" dirty="0" smtClean="0">
                <a:latin typeface="Times New Roman" panose="02020603050405020304" pitchFamily="18" charset="0"/>
                <a:cs typeface="Times New Roman" panose="02020603050405020304" pitchFamily="18" charset="0"/>
              </a:rPr>
              <a:t>such </a:t>
            </a:r>
            <a:r>
              <a:rPr lang="en-US" dirty="0" smtClean="0">
                <a:latin typeface="Times New Roman" panose="02020603050405020304" pitchFamily="18" charset="0"/>
                <a:cs typeface="Times New Roman" panose="02020603050405020304" pitchFamily="18" charset="0"/>
              </a:rPr>
              <a:t>as:</a:t>
            </a:r>
          </a:p>
          <a:p>
            <a:pPr marL="457200" lvl="1" indent="0">
              <a:buFont typeface="Arial" panose="020B0604020202020204" pitchFamily="34" charset="0"/>
              <a:buNone/>
            </a:pPr>
            <a:endParaRPr lang="en-US" b="1" dirty="0" smtClean="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Text exchanging</a:t>
            </a:r>
            <a:r>
              <a:rPr lang="en-US" dirty="0" smtClean="0">
                <a:latin typeface="Times New Roman" panose="02020603050405020304" pitchFamily="18" charset="0"/>
                <a:cs typeface="Times New Roman" panose="02020603050405020304" pitchFamily="18" charset="0"/>
              </a:rPr>
              <a:t>: users interact with each other by text as discussion posting message, chat.</a:t>
            </a:r>
            <a:r>
              <a:rPr lang="en-US" baseline="0" dirty="0" smtClean="0">
                <a:latin typeface="Times New Roman" panose="02020603050405020304" pitchFamily="18" charset="0"/>
                <a:cs typeface="Times New Roman" panose="02020603050405020304" pitchFamily="18" charset="0"/>
              </a:rPr>
              <a:t> With some popular site</a:t>
            </a:r>
            <a:r>
              <a:rPr lang="en-US" dirty="0" smtClean="0">
                <a:latin typeface="Times New Roman" panose="02020603050405020304" pitchFamily="18" charset="0"/>
                <a:cs typeface="Times New Roman" panose="02020603050405020304" pitchFamily="18" charset="0"/>
              </a:rPr>
              <a:t> as Facebook </a:t>
            </a:r>
            <a:r>
              <a:rPr 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Twitter.</a:t>
            </a:r>
          </a:p>
          <a:p>
            <a:pPr marL="1200150" lvl="2" indent="-285750">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Resource sharing</a:t>
            </a:r>
            <a:r>
              <a:rPr lang="en-US" dirty="0" smtClean="0">
                <a:latin typeface="Times New Roman" panose="02020603050405020304" pitchFamily="18" charset="0"/>
                <a:cs typeface="Times New Roman" panose="02020603050405020304" pitchFamily="18" charset="0"/>
              </a:rPr>
              <a:t>: allows user to upload and share </a:t>
            </a:r>
            <a:r>
              <a:rPr lang="en-US" dirty="0" smtClean="0">
                <a:latin typeface="Times New Roman" panose="02020603050405020304" pitchFamily="18" charset="0"/>
                <a:cs typeface="Times New Roman" panose="02020603050405020304" pitchFamily="18" charset="0"/>
              </a:rPr>
              <a:t>pictures</a:t>
            </a:r>
            <a:r>
              <a:rPr lang="en-US" dirty="0" smtClean="0">
                <a:latin typeface="Times New Roman" panose="02020603050405020304" pitchFamily="18" charset="0"/>
                <a:cs typeface="Times New Roman" panose="02020603050405020304" pitchFamily="18" charset="0"/>
              </a:rPr>
              <a:t>, video.</a:t>
            </a:r>
            <a:r>
              <a:rPr lang="en-US" baseline="0" dirty="0" smtClean="0">
                <a:latin typeface="Times New Roman" panose="02020603050405020304" pitchFamily="18" charset="0"/>
                <a:cs typeface="Times New Roman" panose="02020603050405020304" pitchFamily="18" charset="0"/>
              </a:rPr>
              <a:t> With some popular site</a:t>
            </a:r>
            <a:r>
              <a:rPr lang="en-US" dirty="0" smtClean="0">
                <a:latin typeface="Times New Roman" panose="02020603050405020304" pitchFamily="18" charset="0"/>
                <a:cs typeface="Times New Roman" panose="02020603050405020304" pitchFamily="18" charset="0"/>
              </a:rPr>
              <a:t> as YouTube and Flickr.</a:t>
            </a:r>
          </a:p>
          <a:p>
            <a:pPr marL="914400" lvl="2" indent="0">
              <a:buFont typeface="Arial" panose="020B0604020202020204" pitchFamily="34" charset="0"/>
              <a:buNone/>
            </a:pPr>
            <a:endParaRPr lang="en-US" dirty="0" smtClean="0">
              <a:latin typeface="+mn-lt"/>
              <a:cs typeface="+mn-cs"/>
            </a:endParaRPr>
          </a:p>
          <a:p>
            <a:pPr marL="628650" lvl="1" indent="-171450">
              <a:buFontTx/>
              <a:buChar char="-"/>
            </a:pPr>
            <a:r>
              <a:rPr lang="en-US" dirty="0" smtClean="0">
                <a:latin typeface="Times New Roman" panose="02020603050405020304" pitchFamily="18" charset="0"/>
                <a:cs typeface="Times New Roman" panose="02020603050405020304" pitchFamily="18" charset="0"/>
              </a:rPr>
              <a:t>Most of the available online social network are based on client-server architecture,</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which users’ social data are kept </a:t>
            </a:r>
            <a:r>
              <a:rPr lang="en-US" dirty="0" smtClean="0">
                <a:latin typeface="Times New Roman" panose="02020603050405020304" pitchFamily="18" charset="0"/>
                <a:cs typeface="Times New Roman" panose="02020603050405020304" pitchFamily="18" charset="0"/>
              </a:rPr>
              <a:t>centralized.</a:t>
            </a:r>
            <a:r>
              <a:rPr lang="en-US" baseline="0" dirty="0" smtClean="0">
                <a:latin typeface="Times New Roman" panose="02020603050405020304" pitchFamily="18" charset="0"/>
                <a:cs typeface="Times New Roman" panose="02020603050405020304" pitchFamily="18" charset="0"/>
              </a:rPr>
              <a:t> So, they are </a:t>
            </a:r>
            <a:r>
              <a:rPr lang="en-US" dirty="0" smtClean="0">
                <a:latin typeface="Times New Roman" panose="02020603050405020304" pitchFamily="18" charset="0"/>
                <a:cs typeface="Times New Roman" panose="02020603050405020304" pitchFamily="18" charset="0"/>
              </a:rPr>
              <a:t>facing </a:t>
            </a:r>
            <a:r>
              <a:rPr lang="en-US" dirty="0" smtClean="0">
                <a:latin typeface="Times New Roman" panose="02020603050405020304" pitchFamily="18" charset="0"/>
                <a:cs typeface="Times New Roman" panose="02020603050405020304" pitchFamily="18" charset="0"/>
              </a:rPr>
              <a:t>some issues as:</a:t>
            </a:r>
          </a:p>
          <a:p>
            <a:pPr marL="1200150" lvl="2" indent="-285750">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Privacy issues</a:t>
            </a:r>
            <a:r>
              <a:rPr lang="en-US" dirty="0" smtClean="0">
                <a:latin typeface="Times New Roman" panose="02020603050405020304" pitchFamily="18" charset="0"/>
                <a:cs typeface="Times New Roman" panose="02020603050405020304" pitchFamily="18" charset="0"/>
              </a:rPr>
              <a:t>:  users cannot manage the dissemination of their personal data by dependence on central </a:t>
            </a:r>
            <a:r>
              <a:rPr lang="en-US" dirty="0" smtClean="0">
                <a:latin typeface="Times New Roman" panose="02020603050405020304" pitchFamily="18" charset="0"/>
                <a:cs typeface="Times New Roman" panose="02020603050405020304" pitchFamily="18" charset="0"/>
              </a:rPr>
              <a:t>provider’s administration.</a:t>
            </a:r>
            <a:endParaRPr lang="en-US" dirty="0" smtClean="0">
              <a:latin typeface="Times New Roman" panose="02020603050405020304" pitchFamily="18" charset="0"/>
              <a:cs typeface="Times New Roman" panose="02020603050405020304" pitchFamily="18" charset="0"/>
            </a:endParaRPr>
          </a:p>
          <a:p>
            <a:pPr marL="1200150" lvl="2" indent="-285750">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Storage issues</a:t>
            </a:r>
            <a:r>
              <a:rPr 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faces to single </a:t>
            </a:r>
            <a:r>
              <a:rPr lang="en-US" dirty="0" smtClean="0">
                <a:latin typeface="Times New Roman" panose="02020603050405020304" pitchFamily="18" charset="0"/>
                <a:cs typeface="Times New Roman" panose="02020603050405020304" pitchFamily="18" charset="0"/>
              </a:rPr>
              <a:t>point of </a:t>
            </a:r>
            <a:r>
              <a:rPr lang="en-US" dirty="0" smtClean="0">
                <a:latin typeface="Times New Roman" panose="02020603050405020304" pitchFamily="18" charset="0"/>
                <a:cs typeface="Times New Roman" panose="02020603050405020304" pitchFamily="18" charset="0"/>
              </a:rPr>
              <a:t>failure,</a:t>
            </a:r>
            <a:r>
              <a:rPr lang="en-US" baseline="0" dirty="0" smtClean="0">
                <a:latin typeface="Times New Roman" panose="02020603050405020304" pitchFamily="18" charset="0"/>
                <a:cs typeface="Times New Roman" panose="02020603050405020304" pitchFamily="18" charset="0"/>
              </a:rPr>
              <a:t> require </a:t>
            </a:r>
            <a:r>
              <a:rPr lang="en-US" dirty="0" smtClean="0">
                <a:latin typeface="Times New Roman" panose="02020603050405020304" pitchFamily="18" charset="0"/>
                <a:cs typeface="Times New Roman" panose="02020603050405020304" pitchFamily="18" charset="0"/>
              </a:rPr>
              <a:t>large</a:t>
            </a:r>
            <a:r>
              <a:rPr lang="en-US" baseline="0" dirty="0" smtClean="0">
                <a:latin typeface="Times New Roman" panose="02020603050405020304" pitchFamily="18" charset="0"/>
                <a:cs typeface="Times New Roman" panose="02020603050405020304" pitchFamily="18" charset="0"/>
              </a:rPr>
              <a:t> of</a:t>
            </a:r>
            <a:r>
              <a:rPr 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servers and bandwidth to accommodate the growing number of users. </a:t>
            </a:r>
          </a:p>
          <a:p>
            <a:pPr marL="457200" marR="0" lvl="1" indent="0" algn="l" defTabSz="914400" rtl="0" eaLnBrk="1" fontAlgn="auto" latinLnBrk="0" hangingPunct="1">
              <a:lnSpc>
                <a:spcPct val="100000"/>
              </a:lnSpc>
              <a:spcBef>
                <a:spcPts val="0"/>
              </a:spcBef>
              <a:spcAft>
                <a:spcPts val="0"/>
              </a:spcAft>
              <a:buClrTx/>
              <a:buSzTx/>
              <a:buFontTx/>
              <a:buNone/>
              <a:tabLst/>
              <a:defRPr/>
            </a:pPr>
            <a:r>
              <a:rPr lang="en-US" dirty="0" smtClean="0">
                <a:latin typeface="Times New Roman" panose="02020603050405020304" pitchFamily="18" charset="0"/>
                <a:cs typeface="Times New Roman" panose="02020603050405020304" pitchFamily="18" charset="0"/>
              </a:rPr>
              <a:t> =&gt; Hence, I propose</a:t>
            </a:r>
            <a:r>
              <a:rPr lang="en-US" baseline="0" dirty="0" smtClean="0">
                <a:latin typeface="Times New Roman" panose="02020603050405020304" pitchFamily="18" charset="0"/>
                <a:cs typeface="Times New Roman" panose="02020603050405020304" pitchFamily="18" charset="0"/>
              </a:rPr>
              <a:t> a posting message service on </a:t>
            </a:r>
            <a:r>
              <a:rPr lang="en-US" dirty="0" smtClean="0">
                <a:latin typeface="Times New Roman" panose="02020603050405020304" pitchFamily="18" charset="0"/>
                <a:cs typeface="Times New Roman" panose="02020603050405020304" pitchFamily="18" charset="0"/>
              </a:rPr>
              <a:t>decentralized social network to solves these problems.</a:t>
            </a:r>
          </a:p>
          <a:p>
            <a:pPr marL="457200" lvl="1" indent="0">
              <a:buFontTx/>
              <a:buNone/>
            </a:pPr>
            <a:r>
              <a:rPr lang="en-US" dirty="0" smtClean="0">
                <a:latin typeface="Times New Roman" panose="02020603050405020304" pitchFamily="18" charset="0"/>
                <a:cs typeface="Times New Roman" panose="02020603050405020304" pitchFamily="18" charset="0"/>
              </a:rPr>
              <a:t>- Let’s move to Problem </a:t>
            </a:r>
            <a:r>
              <a:rPr lang="en-US" dirty="0" smtClean="0">
                <a:latin typeface="Times New Roman" panose="02020603050405020304" pitchFamily="18" charset="0"/>
                <a:cs typeface="Times New Roman" panose="02020603050405020304" pitchFamily="18" charset="0"/>
              </a:rPr>
              <a:t>Description.</a:t>
            </a:r>
            <a:endParaRPr lang="en-US" dirty="0" smtClean="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810E1E9A-E921-4174-A0FC-51868D7AC568}" type="slidenum">
              <a:rPr lang="en-US" smtClean="0"/>
              <a:t>3</a:t>
            </a:fld>
            <a:endParaRPr lang="en-US"/>
          </a:p>
        </p:txBody>
      </p:sp>
    </p:spTree>
    <p:extLst>
      <p:ext uri="{BB962C8B-B14F-4D97-AF65-F5344CB8AC3E}">
        <p14:creationId xmlns:p14="http://schemas.microsoft.com/office/powerpoint/2010/main" val="36220275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Times New Roman" panose="02020603050405020304" pitchFamily="18" charset="0"/>
                <a:cs typeface="Times New Roman" panose="02020603050405020304" pitchFamily="18" charset="0"/>
              </a:rPr>
              <a:t>- A decentralized online social network is an online social network implemented on a distributed information management platform, such as a network of trusted servers or a peer-to-peer systems.</a:t>
            </a:r>
          </a:p>
          <a:p>
            <a:endParaRPr lang="en-US" dirty="0" smtClean="0"/>
          </a:p>
          <a:p>
            <a:pPr marL="0" lvl="0" indent="0">
              <a:buFontTx/>
              <a:buNone/>
            </a:pPr>
            <a:r>
              <a:rPr lang="en-US" dirty="0" smtClean="0"/>
              <a:t>- </a:t>
            </a:r>
            <a:r>
              <a:rPr lang="en-US" sz="1600" dirty="0" smtClean="0">
                <a:latin typeface="Times New Roman" panose="02020603050405020304" pitchFamily="18" charset="0"/>
                <a:cs typeface="Times New Roman" panose="02020603050405020304" pitchFamily="18" charset="0"/>
              </a:rPr>
              <a:t>Decentralized online social networks can solve problems of centralized infrastructure by three respects: </a:t>
            </a:r>
          </a:p>
          <a:p>
            <a:pPr lvl="0"/>
            <a:endParaRPr lang="en-US" sz="1600" dirty="0" smtClean="0">
              <a:latin typeface="Times New Roman" panose="02020603050405020304" pitchFamily="18" charset="0"/>
              <a:cs typeface="Times New Roman" panose="02020603050405020304" pitchFamily="18" charset="0"/>
            </a:endParaRPr>
          </a:p>
          <a:p>
            <a:pPr marL="742950" lvl="1" indent="-285750">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Privacy</a:t>
            </a:r>
            <a:r>
              <a:rPr lang="en-US" sz="1600" dirty="0" smtClean="0">
                <a:latin typeface="Times New Roman" panose="02020603050405020304" pitchFamily="18" charset="0"/>
                <a:cs typeface="Times New Roman" panose="02020603050405020304" pitchFamily="18" charset="0"/>
              </a:rPr>
              <a:t>: users in decentralized social networks decide who to show their social data to and what restriction there is on the data.</a:t>
            </a:r>
          </a:p>
          <a:p>
            <a:pPr marL="742950" lvl="1" indent="-285750">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Ownership</a:t>
            </a:r>
            <a:r>
              <a:rPr lang="en-US" sz="1600" dirty="0" smtClean="0">
                <a:latin typeface="Times New Roman" panose="02020603050405020304" pitchFamily="18" charset="0"/>
                <a:cs typeface="Times New Roman" panose="02020603050405020304" pitchFamily="18" charset="0"/>
              </a:rPr>
              <a:t>: as the social data is stored on a trusted servers or on the local device that users have complete ownership of the data. They would not lose their data suddenly as the proprietary service hosting their data decides to shut down without much notice. </a:t>
            </a:r>
          </a:p>
          <a:p>
            <a:pPr marL="742950" lvl="1" indent="-285750">
              <a:buFont typeface="Arial" panose="020B0604020202020204" pitchFamily="34" charset="0"/>
              <a:buChar char="•"/>
            </a:pPr>
            <a:r>
              <a:rPr lang="en-US" sz="1600" b="1" dirty="0" smtClean="0">
                <a:latin typeface="Times New Roman" panose="02020603050405020304" pitchFamily="18" charset="0"/>
                <a:cs typeface="Times New Roman" panose="02020603050405020304" pitchFamily="18" charset="0"/>
              </a:rPr>
              <a:t>Dissemination</a:t>
            </a:r>
            <a:r>
              <a:rPr lang="en-US" sz="1600" dirty="0" smtClean="0">
                <a:latin typeface="Times New Roman" panose="02020603050405020304" pitchFamily="18" charset="0"/>
                <a:cs typeface="Times New Roman" panose="02020603050405020304" pitchFamily="18" charset="0"/>
              </a:rPr>
              <a:t>: social data is disseminated according to users’ preferences and friendship relations.</a:t>
            </a:r>
          </a:p>
          <a:p>
            <a:endParaRPr lang="en-US" sz="1600" dirty="0" smtClean="0">
              <a:latin typeface="Times New Roman" panose="02020603050405020304" pitchFamily="18" charset="0"/>
              <a:cs typeface="Times New Roman" panose="02020603050405020304" pitchFamily="18" charset="0"/>
            </a:endParaRP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4</a:t>
            </a:fld>
            <a:endParaRPr lang="en-US"/>
          </a:p>
        </p:txBody>
      </p:sp>
    </p:spTree>
    <p:extLst>
      <p:ext uri="{BB962C8B-B14F-4D97-AF65-F5344CB8AC3E}">
        <p14:creationId xmlns:p14="http://schemas.microsoft.com/office/powerpoint/2010/main" val="3230581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smtClean="0">
                <a:latin typeface="Times New Roman" panose="02020603050405020304" pitchFamily="18" charset="0"/>
                <a:cs typeface="Times New Roman" panose="02020603050405020304" pitchFamily="18" charset="0"/>
              </a:rPr>
              <a:t>Firstly,</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Some academic research such as </a:t>
            </a:r>
            <a:r>
              <a:rPr lang="en-US" dirty="0" err="1" smtClean="0">
                <a:latin typeface="Times New Roman" panose="02020603050405020304" pitchFamily="18" charset="0"/>
                <a:cs typeface="Times New Roman" panose="02020603050405020304" pitchFamily="18" charset="0"/>
              </a:rPr>
              <a:t>PeerSoN</a:t>
            </a:r>
            <a:r>
              <a:rPr lang="en-US" dirty="0" smtClean="0">
                <a:latin typeface="Times New Roman" panose="02020603050405020304" pitchFamily="18" charset="0"/>
                <a:cs typeface="Times New Roman" panose="02020603050405020304" pitchFamily="18" charset="0"/>
              </a:rPr>
              <a:t>, </a:t>
            </a:r>
            <a:r>
              <a:rPr lang="en-US" dirty="0" err="1" smtClean="0">
                <a:latin typeface="Times New Roman" panose="02020603050405020304" pitchFamily="18" charset="0"/>
                <a:cs typeface="Times New Roman" panose="02020603050405020304" pitchFamily="18" charset="0"/>
              </a:rPr>
              <a:t>Tribler</a:t>
            </a:r>
            <a:r>
              <a:rPr lang="en-US" dirty="0" smtClean="0">
                <a:latin typeface="Times New Roman" panose="02020603050405020304" pitchFamily="18" charset="0"/>
                <a:cs typeface="Times New Roman" panose="02020603050405020304" pitchFamily="18" charset="0"/>
              </a:rPr>
              <a:t> as well as open source and free privacy started looking at decentralized architectures in recent years:</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a:lnSpc>
                <a:spcPct val="200000"/>
              </a:lnSpc>
            </a:pPr>
            <a:r>
              <a:rPr lang="en-US" b="1" u="sng" dirty="0" err="1" smtClean="0">
                <a:latin typeface="Times New Roman" panose="02020603050405020304" pitchFamily="18" charset="0"/>
                <a:cs typeface="Times New Roman" panose="02020603050405020304" pitchFamily="18" charset="0"/>
              </a:rPr>
              <a:t>PeerSoN</a:t>
            </a:r>
            <a:r>
              <a:rPr lang="en-US" dirty="0" smtClean="0">
                <a:latin typeface="Times New Roman" panose="02020603050405020304" pitchFamily="18" charset="0"/>
                <a:cs typeface="Times New Roman" panose="02020603050405020304" pitchFamily="18" charset="0"/>
              </a:rPr>
              <a:t>: </a:t>
            </a: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resolve user privacy and connectivity</a:t>
            </a: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provide direct data encryption communication between network nodes</a:t>
            </a: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use distributed storage to foster local services</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a:lnSpc>
                <a:spcPct val="200000"/>
              </a:lnSpc>
            </a:pPr>
            <a:r>
              <a:rPr lang="en-US" b="1" u="sng" dirty="0" err="1" smtClean="0">
                <a:latin typeface="Times New Roman" panose="02020603050405020304" pitchFamily="18" charset="0"/>
                <a:cs typeface="Times New Roman" panose="02020603050405020304" pitchFamily="18" charset="0"/>
              </a:rPr>
              <a:t>Tribler</a:t>
            </a:r>
            <a:r>
              <a:rPr lang="en-US" b="1" dirty="0" smtClean="0">
                <a:latin typeface="Times New Roman" panose="02020603050405020304" pitchFamily="18" charset="0"/>
                <a:cs typeface="Times New Roman" panose="02020603050405020304" pitchFamily="18" charset="0"/>
              </a:rPr>
              <a:t>:</a:t>
            </a:r>
            <a:r>
              <a:rPr lang="vi-VN" dirty="0" smtClean="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defRPr/>
            </a:pPr>
            <a:r>
              <a:rPr lang="en-US" dirty="0" smtClean="0">
                <a:latin typeface="Times New Roman" panose="02020603050405020304" pitchFamily="18" charset="0"/>
                <a:cs typeface="Times New Roman" panose="02020603050405020304" pitchFamily="18" charset="0"/>
              </a:rPr>
              <a:t>share file through existing social relationships </a:t>
            </a:r>
          </a:p>
          <a:p>
            <a:pPr marL="285750" indent="-285750">
              <a:lnSpc>
                <a:spcPct val="200000"/>
              </a:lnSpc>
              <a:buFont typeface="Arial" panose="020B0604020202020204" pitchFamily="34" charset="0"/>
              <a:buChar char="•"/>
              <a:defRPr/>
            </a:pPr>
            <a:r>
              <a:rPr lang="en-US" dirty="0" smtClean="0">
                <a:latin typeface="Times New Roman" panose="02020603050405020304" pitchFamily="18" charset="0"/>
                <a:cs typeface="Times New Roman" panose="02020603050405020304" pitchFamily="18" charset="0"/>
              </a:rPr>
              <a:t>discover fast and recommendation of digital contents</a:t>
            </a: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marL="0" marR="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endParaRPr lang="en-US" b="1"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err="1" smtClean="0">
                <a:latin typeface="Times New Roman" panose="02020603050405020304" pitchFamily="18" charset="0"/>
                <a:cs typeface="Times New Roman" panose="02020603050405020304" pitchFamily="18" charset="0"/>
              </a:rPr>
              <a:t>PeerSoN</a:t>
            </a:r>
            <a:r>
              <a:rPr lang="en-US" dirty="0" smtClean="0">
                <a:latin typeface="Times New Roman" panose="02020603050405020304" pitchFamily="18" charset="0"/>
                <a:cs typeface="Times New Roman" panose="02020603050405020304" pitchFamily="18" charset="0"/>
              </a:rPr>
              <a:t>: resolves the problem of user privacy and Internet connectivity on social networks. It replaces the centralized authority of social networks and provides direct data communication between network nodes by using a P2P framework with encryption. It also use distributed storage to foster local services.</a:t>
            </a:r>
          </a:p>
          <a:p>
            <a:pPr marL="285750" indent="-285750">
              <a:buFont typeface="Arial" panose="020B0604020202020204" pitchFamily="34" charset="0"/>
              <a:buChar char="•"/>
            </a:pPr>
            <a:endParaRPr lang="en" dirty="0" smtClean="0">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b="1" dirty="0" err="1" smtClean="0">
                <a:latin typeface="Times New Roman" panose="02020603050405020304" pitchFamily="18" charset="0"/>
                <a:cs typeface="Times New Roman" panose="02020603050405020304" pitchFamily="18" charset="0"/>
              </a:rPr>
              <a:t>Tribler</a:t>
            </a:r>
            <a:r>
              <a:rPr lang="en-US" b="1" dirty="0" smtClean="0">
                <a:latin typeface="Times New Roman" panose="02020603050405020304" pitchFamily="18" charset="0"/>
                <a:cs typeface="Times New Roman" panose="02020603050405020304" pitchFamily="18" charset="0"/>
              </a:rPr>
              <a:t>:</a:t>
            </a:r>
            <a:r>
              <a:rPr lang="vi-VN"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based on purpose Social-based P2P File Sharing, which is basically a P2P content sharing system that leverages the existing social relationships and taste similarities among its users for fast discovery and recommendation of digital contents</a:t>
            </a:r>
          </a:p>
          <a:p>
            <a:endParaRPr lang="en-US" dirty="0" smtClean="0">
              <a:latin typeface="Times New Roman" panose="02020603050405020304" pitchFamily="18" charset="0"/>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810E1E9A-E921-4174-A0FC-51868D7AC568}" type="slidenum">
              <a:rPr lang="en-US" smtClean="0"/>
              <a:t>5</a:t>
            </a:fld>
            <a:endParaRPr lang="en-US"/>
          </a:p>
        </p:txBody>
      </p:sp>
    </p:spTree>
    <p:extLst>
      <p:ext uri="{BB962C8B-B14F-4D97-AF65-F5344CB8AC3E}">
        <p14:creationId xmlns:p14="http://schemas.microsoft.com/office/powerpoint/2010/main" val="18452580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Font typeface="Wingdings" panose="05000000000000000000" pitchFamily="2" charset="2"/>
              <a:buNone/>
            </a:pPr>
            <a:r>
              <a:rPr lang="en-US" dirty="0" smtClean="0">
                <a:latin typeface="Times New Roman" panose="02020603050405020304" pitchFamily="18" charset="0"/>
                <a:cs typeface="Times New Roman" panose="02020603050405020304" pitchFamily="18" charset="0"/>
              </a:rPr>
              <a:t>Secondly, we take</a:t>
            </a:r>
            <a:r>
              <a:rPr lang="en-US" baseline="0" dirty="0" smtClean="0">
                <a:latin typeface="Times New Roman" panose="02020603050405020304" pitchFamily="18" charset="0"/>
                <a:cs typeface="Times New Roman" panose="02020603050405020304" pitchFamily="18" charset="0"/>
              </a:rPr>
              <a:t> time to consider Gnutella protocol. This is a protocol not an service or application. </a:t>
            </a:r>
            <a:endParaRPr lang="en-US" dirty="0" smtClean="0">
              <a:latin typeface="Times New Roman" panose="02020603050405020304" pitchFamily="18" charset="0"/>
              <a:cs typeface="Times New Roman" panose="02020603050405020304" pitchFamily="18" charset="0"/>
            </a:endParaRPr>
          </a:p>
          <a:p>
            <a:pPr marL="0" indent="0">
              <a:lnSpc>
                <a:spcPct val="150000"/>
              </a:lnSpc>
              <a:buFont typeface="Wingdings" panose="05000000000000000000" pitchFamily="2" charset="2"/>
              <a:buNone/>
            </a:pPr>
            <a:endParaRPr lang="en-US"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support establishing the super peer P2P network.</a:t>
            </a:r>
          </a:p>
          <a:p>
            <a:pPr marL="285750" marR="0" lvl="1" indent="-285750" algn="l" defTabSz="914400" rtl="0" eaLnBrk="1" fontAlgn="auto" latinLnBrk="0" hangingPunct="1">
              <a:lnSpc>
                <a:spcPct val="150000"/>
              </a:lnSpc>
              <a:spcBef>
                <a:spcPts val="0"/>
              </a:spcBef>
              <a:spcAft>
                <a:spcPts val="0"/>
              </a:spcAft>
              <a:buClrTx/>
              <a:buSzTx/>
              <a:buFont typeface="Wingdings" panose="05000000000000000000" pitchFamily="2" charset="2"/>
              <a:buChar char="ü"/>
              <a:tabLst/>
              <a:defRPr/>
            </a:pPr>
            <a:r>
              <a:rPr lang="en-US" dirty="0" smtClean="0">
                <a:latin typeface="Times New Roman" panose="02020603050405020304" pitchFamily="18" charset="0"/>
                <a:cs typeface="Times New Roman" panose="02020603050405020304" pitchFamily="18" charset="0"/>
              </a:rPr>
              <a:t>use unstructured and flooding-based protocol to provide flexible query processing</a:t>
            </a:r>
          </a:p>
          <a:p>
            <a:pPr marL="285750" indent="-285750">
              <a:lnSpc>
                <a:spcPct val="15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offer five types of messages: </a:t>
            </a:r>
          </a:p>
          <a:p>
            <a:pPr marL="742950" lvl="1" indent="-285750">
              <a:lnSpc>
                <a:spcPct val="150000"/>
              </a:lnSpc>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Ping</a:t>
            </a:r>
            <a:r>
              <a:rPr lang="en-US" dirty="0" smtClean="0">
                <a:latin typeface="Times New Roman" panose="02020603050405020304" pitchFamily="18" charset="0"/>
                <a:cs typeface="Times New Roman" panose="02020603050405020304" pitchFamily="18" charset="0"/>
              </a:rPr>
              <a:t> and </a:t>
            </a:r>
            <a:r>
              <a:rPr lang="en-US" b="1" dirty="0" smtClean="0">
                <a:latin typeface="Times New Roman" panose="02020603050405020304" pitchFamily="18" charset="0"/>
                <a:cs typeface="Times New Roman" panose="02020603050405020304" pitchFamily="18" charset="0"/>
              </a:rPr>
              <a:t>Pong</a:t>
            </a:r>
            <a:r>
              <a:rPr lang="en-US" dirty="0" smtClean="0">
                <a:latin typeface="Times New Roman" panose="02020603050405020304" pitchFamily="18" charset="0"/>
                <a:cs typeface="Times New Roman" panose="02020603050405020304" pitchFamily="18" charset="0"/>
              </a:rPr>
              <a:t> used to discover the network.</a:t>
            </a:r>
          </a:p>
          <a:p>
            <a:pPr marL="742950" lvl="1" indent="-285750">
              <a:lnSpc>
                <a:spcPct val="150000"/>
              </a:lnSpc>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Query</a:t>
            </a:r>
            <a:r>
              <a:rPr lang="en-US" dirty="0" smtClean="0">
                <a:latin typeface="Times New Roman" panose="02020603050405020304" pitchFamily="18" charset="0"/>
                <a:cs typeface="Times New Roman" panose="02020603050405020304" pitchFamily="18" charset="0"/>
              </a:rPr>
              <a:t> and </a:t>
            </a:r>
            <a:r>
              <a:rPr lang="en-US" b="1" dirty="0" err="1" smtClean="0">
                <a:latin typeface="Times New Roman" panose="02020603050405020304" pitchFamily="18" charset="0"/>
                <a:cs typeface="Times New Roman" panose="02020603050405020304" pitchFamily="18" charset="0"/>
              </a:rPr>
              <a:t>Queryhit</a:t>
            </a:r>
            <a:r>
              <a:rPr lang="en-US" dirty="0" smtClean="0">
                <a:latin typeface="Times New Roman" panose="02020603050405020304" pitchFamily="18" charset="0"/>
                <a:cs typeface="Times New Roman" panose="02020603050405020304" pitchFamily="18" charset="0"/>
              </a:rPr>
              <a:t> used to exchange data. </a:t>
            </a:r>
          </a:p>
          <a:p>
            <a:pPr marL="742950" lvl="1" indent="-285750">
              <a:lnSpc>
                <a:spcPct val="150000"/>
              </a:lnSpc>
              <a:buFont typeface="Arial" panose="020B0604020202020204" pitchFamily="34" charset="0"/>
              <a:buChar char="•"/>
            </a:pPr>
            <a:r>
              <a:rPr lang="en-US" b="1" dirty="0" smtClean="0">
                <a:latin typeface="Times New Roman" panose="02020603050405020304" pitchFamily="18" charset="0"/>
                <a:cs typeface="Times New Roman" panose="02020603050405020304" pitchFamily="18" charset="0"/>
              </a:rPr>
              <a:t>Push</a:t>
            </a:r>
            <a:r>
              <a:rPr lang="en-US" dirty="0" smtClean="0">
                <a:latin typeface="Times New Roman" panose="02020603050405020304" pitchFamily="18" charset="0"/>
                <a:cs typeface="Times New Roman" panose="02020603050405020304" pitchFamily="18" charset="0"/>
              </a:rPr>
              <a:t> used to deal with peers behind the firewall. </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6</a:t>
            </a:fld>
            <a:endParaRPr lang="en-US"/>
          </a:p>
        </p:txBody>
      </p:sp>
    </p:spTree>
    <p:extLst>
      <p:ext uri="{BB962C8B-B14F-4D97-AF65-F5344CB8AC3E}">
        <p14:creationId xmlns:p14="http://schemas.microsoft.com/office/powerpoint/2010/main" val="6290586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150000"/>
              </a:lnSpc>
              <a:buFont typeface="Wingdings" panose="05000000000000000000" pitchFamily="2" charset="2"/>
              <a:buChar char="ü"/>
            </a:pPr>
            <a:endParaRPr lang="en-US" dirty="0" smtClean="0">
              <a:latin typeface="Times New Roman" panose="02020603050405020304" pitchFamily="18" charset="0"/>
              <a:cs typeface="Times New Roman" panose="02020603050405020304" pitchFamily="18" charset="0"/>
            </a:endParaRPr>
          </a:p>
          <a:p>
            <a:pPr marL="0" indent="0">
              <a:lnSpc>
                <a:spcPct val="150000"/>
              </a:lnSpc>
              <a:buFont typeface="Wingdings" panose="05000000000000000000" pitchFamily="2" charset="2"/>
              <a:buNone/>
            </a:pPr>
            <a:r>
              <a:rPr lang="en-US" dirty="0" smtClean="0">
                <a:latin typeface="Times New Roman" panose="02020603050405020304" pitchFamily="18" charset="0"/>
                <a:cs typeface="Times New Roman" panose="02020603050405020304" pitchFamily="18" charset="0"/>
              </a:rPr>
              <a:t>This architecture</a:t>
            </a:r>
            <a:r>
              <a:rPr lang="en-US" baseline="0"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supported for proposing architecture of posting message service on the publishing research paper named </a:t>
            </a:r>
            <a:r>
              <a:rPr lang="en-US" b="1" dirty="0" smtClean="0">
                <a:latin typeface="Times New Roman" panose="02020603050405020304" pitchFamily="18" charset="0"/>
                <a:cs typeface="Times New Roman" panose="02020603050405020304" pitchFamily="18" charset="0"/>
              </a:rPr>
              <a:t>“Peer-to-Peer Based Social Network [1]”, </a:t>
            </a:r>
            <a:r>
              <a:rPr lang="en-US" dirty="0" smtClean="0">
                <a:latin typeface="Times New Roman" panose="02020603050405020304" pitchFamily="18" charset="0"/>
                <a:cs typeface="Times New Roman" panose="02020603050405020304" pitchFamily="18" charset="0"/>
              </a:rPr>
              <a:t>which exploring by Dr. Ha and MSc. </a:t>
            </a:r>
            <a:r>
              <a:rPr lang="en-US" dirty="0" err="1" smtClean="0">
                <a:latin typeface="Times New Roman" panose="02020603050405020304" pitchFamily="18" charset="0"/>
                <a:cs typeface="Times New Roman" panose="02020603050405020304" pitchFamily="18" charset="0"/>
              </a:rPr>
              <a:t>Khoi</a:t>
            </a:r>
            <a:r>
              <a:rPr lang="en-US" dirty="0" smtClean="0">
                <a:latin typeface="Times New Roman" panose="02020603050405020304" pitchFamily="18" charset="0"/>
                <a:cs typeface="Times New Roman" panose="02020603050405020304" pitchFamily="18" charset="0"/>
              </a:rPr>
              <a:t>.</a:t>
            </a:r>
          </a:p>
          <a:p>
            <a:pPr>
              <a:lnSpc>
                <a:spcPct val="150000"/>
              </a:lnSpc>
            </a:pPr>
            <a:endParaRPr lang="en-US" dirty="0" smtClean="0">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sz="1200" kern="1200" dirty="0" smtClean="0">
                <a:solidFill>
                  <a:schemeClr val="tx1"/>
                </a:solidFill>
                <a:effectLst/>
                <a:latin typeface="+mn-lt"/>
                <a:ea typeface="+mn-ea"/>
                <a:cs typeface="+mn-cs"/>
              </a:rPr>
              <a:t>For peers, which can be desktop, laptop or mobile devices. Whereas, the super peers are only desktop or laptop because it needs not only strongly system resources and stable connectivity but also high uptime without being behind a firewall to execute many complex operations and stores large amount of data.</a:t>
            </a:r>
          </a:p>
          <a:p>
            <a:pPr marL="171450" indent="-171450">
              <a:buFont typeface="Arial" panose="020B0604020202020204" pitchFamily="34" charset="0"/>
              <a:buChar char="•"/>
            </a:pPr>
            <a:r>
              <a:rPr lang="en-US" dirty="0" smtClean="0"/>
              <a:t>Each peer with normal system</a:t>
            </a:r>
            <a:r>
              <a:rPr lang="en-US" baseline="0" dirty="0" smtClean="0"/>
              <a:t> </a:t>
            </a:r>
            <a:r>
              <a:rPr lang="en-US" dirty="0" smtClean="0"/>
              <a:t>resources connects to some super peers, while super peers connect to other super peers.</a:t>
            </a:r>
          </a:p>
          <a:p>
            <a:pPr marL="171450" indent="-171450">
              <a:buFont typeface="Arial" panose="020B0604020202020204" pitchFamily="34" charset="0"/>
              <a:buChar char="•"/>
            </a:pPr>
            <a:r>
              <a:rPr lang="en-US" dirty="0" smtClean="0"/>
              <a:t>Peers can become super peers if they</a:t>
            </a:r>
            <a:r>
              <a:rPr lang="en-US" baseline="0" dirty="0" smtClean="0"/>
              <a:t> </a:t>
            </a:r>
            <a:r>
              <a:rPr lang="en-US" dirty="0" smtClean="0"/>
              <a:t>have sufficient capability.</a:t>
            </a:r>
          </a:p>
        </p:txBody>
      </p:sp>
      <p:sp>
        <p:nvSpPr>
          <p:cNvPr id="4" name="Slide Number Placeholder 3"/>
          <p:cNvSpPr>
            <a:spLocks noGrp="1"/>
          </p:cNvSpPr>
          <p:nvPr>
            <p:ph type="sldNum" sz="quarter" idx="10"/>
          </p:nvPr>
        </p:nvSpPr>
        <p:spPr/>
        <p:txBody>
          <a:bodyPr/>
          <a:lstStyle/>
          <a:p>
            <a:fld id="{810E1E9A-E921-4174-A0FC-51868D7AC568}" type="slidenum">
              <a:rPr lang="en-US" smtClean="0"/>
              <a:t>7</a:t>
            </a:fld>
            <a:endParaRPr lang="en-US"/>
          </a:p>
        </p:txBody>
      </p:sp>
    </p:spTree>
    <p:extLst>
      <p:ext uri="{BB962C8B-B14F-4D97-AF65-F5344CB8AC3E}">
        <p14:creationId xmlns:p14="http://schemas.microsoft.com/office/powerpoint/2010/main" val="271139133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lnSpc>
                <a:spcPct val="150000"/>
              </a:lnSpc>
              <a:buFont typeface="Arial" panose="020B0604020202020204" pitchFamily="34" charset="0"/>
              <a:buNone/>
            </a:pPr>
            <a:r>
              <a:rPr lang="en-US" sz="1200" b="0" i="0" dirty="0" smtClean="0">
                <a:latin typeface="Times New Roman" panose="02020603050405020304" pitchFamily="18" charset="0"/>
                <a:cs typeface="Times New Roman" panose="02020603050405020304" pitchFamily="18" charset="0"/>
              </a:rPr>
              <a:t>Let’s consider components</a:t>
            </a:r>
            <a:r>
              <a:rPr lang="en-US" sz="1200" b="0" i="0" baseline="0" dirty="0" smtClean="0">
                <a:latin typeface="Times New Roman" panose="02020603050405020304" pitchFamily="18" charset="0"/>
                <a:cs typeface="Times New Roman" panose="02020603050405020304" pitchFamily="18" charset="0"/>
              </a:rPr>
              <a:t> inside peers of this architecture that applied for posting message service.</a:t>
            </a:r>
          </a:p>
          <a:p>
            <a:pPr marL="0" indent="0">
              <a:lnSpc>
                <a:spcPct val="150000"/>
              </a:lnSpc>
              <a:buFont typeface="Arial" panose="020B0604020202020204" pitchFamily="34" charset="0"/>
              <a:buNone/>
            </a:pPr>
            <a:endParaRPr lang="en-US" sz="1200" b="1" i="1" dirty="0" smtClean="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Peer Controller</a:t>
            </a:r>
            <a:r>
              <a:rPr lang="en-US" sz="1200" dirty="0" smtClean="0">
                <a:latin typeface="Times New Roman" panose="02020603050405020304" pitchFamily="18" charset="0"/>
                <a:cs typeface="Times New Roman" panose="02020603050405020304" pitchFamily="18" charset="0"/>
              </a:rPr>
              <a:t>: manages communication and exchanges information among peers.</a:t>
            </a: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Peer Checker</a:t>
            </a:r>
            <a:r>
              <a:rPr lang="en-US" sz="1200" i="1" dirty="0" smtClean="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takes a role of registration servers to authenticate peers.</a:t>
            </a: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Peer Processor</a:t>
            </a:r>
            <a:r>
              <a:rPr lang="en-US" sz="1200" i="1" dirty="0" smtClean="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keeps tracks on peer activities related to the posting message service including message filter, newsfeed, search and user posting functions.</a:t>
            </a: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Data Handler</a:t>
            </a:r>
            <a:r>
              <a:rPr lang="en-US" sz="1200" i="1" dirty="0" smtClean="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uses to update and store status messages on both peers and super peers.</a:t>
            </a: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Group manager</a:t>
            </a:r>
            <a:r>
              <a:rPr lang="en-US" sz="1200" i="1" dirty="0" smtClean="0">
                <a:latin typeface="Times New Roman" panose="02020603050405020304" pitchFamily="18" charset="0"/>
                <a:cs typeface="Times New Roman" panose="02020603050405020304" pitchFamily="18" charset="0"/>
              </a:rPr>
              <a:t>: </a:t>
            </a:r>
            <a:r>
              <a:rPr lang="en-US" sz="1200" dirty="0" smtClean="0">
                <a:latin typeface="Times New Roman" panose="02020603050405020304" pitchFamily="18" charset="0"/>
                <a:cs typeface="Times New Roman" panose="02020603050405020304" pitchFamily="18" charset="0"/>
              </a:rPr>
              <a:t>is responsible for group formation, manages and forwards user status messages.</a:t>
            </a:r>
          </a:p>
          <a:p>
            <a:pPr marL="285750" indent="-285750">
              <a:lnSpc>
                <a:spcPct val="150000"/>
              </a:lnSpc>
              <a:buFont typeface="Arial" panose="020B0604020202020204" pitchFamily="34" charset="0"/>
              <a:buChar char="•"/>
            </a:pPr>
            <a:r>
              <a:rPr lang="en-US" sz="1200" b="1" i="1" dirty="0" smtClean="0">
                <a:latin typeface="Times New Roman" panose="02020603050405020304" pitchFamily="18" charset="0"/>
                <a:cs typeface="Times New Roman" panose="02020603050405020304" pitchFamily="18" charset="0"/>
              </a:rPr>
              <a:t>Database</a:t>
            </a:r>
            <a:r>
              <a:rPr lang="en-US" sz="1200" dirty="0" smtClean="0">
                <a:latin typeface="Times New Roman" panose="02020603050405020304" pitchFamily="18" charset="0"/>
                <a:cs typeface="Times New Roman" panose="02020603050405020304" pitchFamily="18" charset="0"/>
              </a:rPr>
              <a:t>: stores all record of user’s statuses and profile in the user’s device. </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8</a:t>
            </a:fld>
            <a:endParaRPr lang="en-US"/>
          </a:p>
        </p:txBody>
      </p:sp>
    </p:spTree>
    <p:extLst>
      <p:ext uri="{BB962C8B-B14F-4D97-AF65-F5344CB8AC3E}">
        <p14:creationId xmlns:p14="http://schemas.microsoft.com/office/powerpoint/2010/main" val="724579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Next, we consider 4 main</a:t>
            </a:r>
            <a:r>
              <a:rPr lang="en-US" sz="1200" kern="1200" baseline="0" dirty="0" smtClean="0">
                <a:solidFill>
                  <a:schemeClr val="tx1"/>
                </a:solidFill>
                <a:effectLst/>
                <a:latin typeface="+mn-lt"/>
                <a:ea typeface="+mn-ea"/>
                <a:cs typeface="+mn-cs"/>
              </a:rPr>
              <a:t> progresses in this service:</a:t>
            </a:r>
            <a:endParaRPr lang="en-US" sz="1200" kern="1200" dirty="0" smtClean="0">
              <a:solidFill>
                <a:schemeClr val="tx1"/>
              </a:solidFill>
              <a:effectLst/>
              <a:latin typeface="+mn-lt"/>
              <a:ea typeface="+mn-ea"/>
              <a:cs typeface="+mn-cs"/>
            </a:endParaRPr>
          </a:p>
          <a:p>
            <a:endParaRPr lang="en-US" sz="1200" kern="1200" dirty="0" smtClean="0">
              <a:solidFill>
                <a:schemeClr val="tx1"/>
              </a:solidFill>
              <a:effectLst/>
              <a:latin typeface="+mn-lt"/>
              <a:ea typeface="+mn-ea"/>
              <a:cs typeface="+mn-cs"/>
            </a:endParaRPr>
          </a:p>
          <a:p>
            <a:r>
              <a:rPr lang="en-US" sz="1200" b="0" i="1" u="sng" kern="1200" dirty="0" smtClean="0">
                <a:solidFill>
                  <a:schemeClr val="tx1"/>
                </a:solidFill>
                <a:effectLst/>
                <a:latin typeface="+mn-lt"/>
                <a:ea typeface="+mn-ea"/>
                <a:cs typeface="+mn-cs"/>
              </a:rPr>
              <a:t>Firstly,</a:t>
            </a:r>
            <a:r>
              <a:rPr lang="en-US" sz="1200" b="0" i="0" u="none" kern="1200" dirty="0" smtClean="0">
                <a:solidFill>
                  <a:schemeClr val="tx1"/>
                </a:solidFill>
                <a:effectLst/>
                <a:latin typeface="+mn-lt"/>
                <a:ea typeface="+mn-ea"/>
                <a:cs typeface="+mn-cs"/>
              </a:rPr>
              <a:t>  </a:t>
            </a:r>
            <a:r>
              <a:rPr lang="en-US" b="1" i="0" u="none" dirty="0" smtClean="0">
                <a:latin typeface="Times New Roman" panose="02020603050405020304" pitchFamily="18" charset="0"/>
                <a:cs typeface="Times New Roman" panose="02020603050405020304" pitchFamily="18" charset="0"/>
              </a:rPr>
              <a:t>Update user’s statuses progress</a:t>
            </a:r>
            <a:r>
              <a:rPr lang="en-US" b="1" dirty="0" smtClean="0">
                <a:latin typeface="Times New Roman" panose="02020603050405020304" pitchFamily="18" charset="0"/>
                <a:cs typeface="Times New Roman" panose="02020603050405020304" pitchFamily="18" charset="0"/>
              </a:rPr>
              <a:t>: </a:t>
            </a:r>
            <a:r>
              <a:rPr lang="en-US" b="0" dirty="0" smtClean="0">
                <a:latin typeface="Times New Roman" panose="02020603050405020304" pitchFamily="18" charset="0"/>
                <a:cs typeface="Times New Roman" panose="02020603050405020304" pitchFamily="18" charset="0"/>
              </a:rPr>
              <a:t>used</a:t>
            </a:r>
            <a:r>
              <a:rPr lang="en-US" b="0" baseline="0" dirty="0" smtClean="0">
                <a:latin typeface="Times New Roman" panose="02020603050405020304" pitchFamily="18" charset="0"/>
                <a:cs typeface="Times New Roman" panose="02020603050405020304" pitchFamily="18" charset="0"/>
              </a:rPr>
              <a:t> to </a:t>
            </a:r>
            <a:r>
              <a:rPr lang="en-US" sz="1200" kern="1200" dirty="0" smtClean="0">
                <a:solidFill>
                  <a:schemeClr val="tx1"/>
                </a:solidFill>
                <a:effectLst/>
                <a:latin typeface="+mn-lt"/>
                <a:ea typeface="+mn-ea"/>
                <a:cs typeface="+mn-cs"/>
              </a:rPr>
              <a:t>distribute user’s social data on several super peers instead of one single server as client-server model, and forwards user’s statuses to their friends:</a:t>
            </a:r>
          </a:p>
          <a:p>
            <a:endParaRPr lang="en-US" sz="1200" kern="1200" dirty="0" smtClean="0">
              <a:solidFill>
                <a:schemeClr val="tx1"/>
              </a:solidFill>
              <a:effectLst/>
              <a:latin typeface="+mn-lt"/>
              <a:ea typeface="+mn-ea"/>
              <a:cs typeface="+mn-cs"/>
            </a:endParaRPr>
          </a:p>
          <a:p>
            <a:pPr marL="228600" lvl="0" indent="-228600">
              <a:buFont typeface="+mj-lt"/>
              <a:buAutoNum type="arabicPeriod"/>
            </a:pPr>
            <a:r>
              <a:rPr lang="en-US" sz="1200" kern="1200" dirty="0" smtClean="0">
                <a:solidFill>
                  <a:schemeClr val="tx1"/>
                </a:solidFill>
                <a:effectLst/>
                <a:latin typeface="+mn-lt"/>
                <a:ea typeface="+mn-ea"/>
                <a:cs typeface="+mn-cs"/>
              </a:rPr>
              <a:t>User writes a status on their home page</a:t>
            </a:r>
            <a:r>
              <a:rPr lang="en-US" sz="1200" kern="1200" baseline="0" dirty="0" smtClean="0">
                <a:solidFill>
                  <a:schemeClr val="tx1"/>
                </a:solidFill>
                <a:effectLst/>
                <a:latin typeface="+mn-lt"/>
                <a:ea typeface="+mn-ea"/>
                <a:cs typeface="+mn-cs"/>
              </a:rPr>
              <a:t> and </a:t>
            </a:r>
            <a:r>
              <a:rPr lang="en-US" sz="1200" kern="1200" dirty="0" smtClean="0">
                <a:solidFill>
                  <a:schemeClr val="tx1"/>
                </a:solidFill>
                <a:effectLst/>
                <a:latin typeface="+mn-lt"/>
                <a:ea typeface="+mn-ea"/>
                <a:cs typeface="+mn-cs"/>
              </a:rPr>
              <a:t>sent to connected super peer. </a:t>
            </a:r>
          </a:p>
          <a:p>
            <a:pPr marL="228600" lvl="0" indent="-228600">
              <a:buFont typeface="+mj-lt"/>
              <a:buAutoNum type="arabicPeriod"/>
            </a:pPr>
            <a:r>
              <a:rPr lang="en-US" sz="1200" kern="1200" dirty="0" smtClean="0">
                <a:solidFill>
                  <a:schemeClr val="tx1"/>
                </a:solidFill>
                <a:effectLst/>
                <a:latin typeface="+mn-lt"/>
                <a:ea typeface="+mn-ea"/>
                <a:cs typeface="+mn-cs"/>
              </a:rPr>
              <a:t>The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Super peer</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will store a copy data into database if they are required.</a:t>
            </a:r>
          </a:p>
          <a:p>
            <a:pPr marL="228600" lvl="0" indent="-228600">
              <a:buFont typeface="+mj-lt"/>
              <a:buAutoNum type="arabicPeriod"/>
            </a:pPr>
            <a:r>
              <a:rPr lang="en-US" sz="1200" kern="1200" dirty="0" smtClean="0">
                <a:solidFill>
                  <a:schemeClr val="tx1"/>
                </a:solidFill>
                <a:effectLst/>
                <a:latin typeface="+mn-lt"/>
                <a:ea typeface="+mn-ea"/>
                <a:cs typeface="+mn-cs"/>
              </a:rPr>
              <a:t>Check whether list friends’ newsfeed files that friends are defined in the status, are storing in the super peers. If the super peer are storing these files, they will save the status into these files to help these friends can update the</a:t>
            </a:r>
            <a:r>
              <a:rPr lang="en-US" sz="1200" kern="1200" baseline="0" dirty="0" smtClean="0">
                <a:solidFill>
                  <a:schemeClr val="tx1"/>
                </a:solidFill>
                <a:effectLst/>
                <a:latin typeface="+mn-lt"/>
                <a:ea typeface="+mn-ea"/>
                <a:cs typeface="+mn-cs"/>
              </a:rPr>
              <a:t> </a:t>
            </a:r>
            <a:r>
              <a:rPr lang="en-US" sz="1200" kern="1200" dirty="0" smtClean="0">
                <a:solidFill>
                  <a:schemeClr val="tx1"/>
                </a:solidFill>
                <a:effectLst/>
                <a:latin typeface="+mn-lt"/>
                <a:ea typeface="+mn-ea"/>
                <a:cs typeface="+mn-cs"/>
              </a:rPr>
              <a:t>status. Otherwise, the super peer will send the status to other connecting super peers.</a:t>
            </a:r>
          </a:p>
          <a:p>
            <a:pPr marL="228600" lvl="0" indent="-228600">
              <a:buFont typeface="+mj-lt"/>
              <a:buAutoNum type="arabicPeriod"/>
            </a:pPr>
            <a:r>
              <a:rPr lang="en-US" sz="1200" kern="1200" dirty="0" smtClean="0">
                <a:solidFill>
                  <a:schemeClr val="tx1"/>
                </a:solidFill>
                <a:effectLst/>
                <a:latin typeface="+mn-lt"/>
                <a:ea typeface="+mn-ea"/>
                <a:cs typeface="+mn-cs"/>
              </a:rPr>
              <a:t>Super peer send the status to connecting users if they are in the friends group.</a:t>
            </a:r>
          </a:p>
          <a:p>
            <a:pPr marL="228600" lvl="0" indent="-228600">
              <a:buFont typeface="+mj-lt"/>
              <a:buAutoNum type="arabicPeriod"/>
            </a:pPr>
            <a:r>
              <a:rPr lang="en-US" sz="1200" kern="1200" dirty="0" smtClean="0">
                <a:solidFill>
                  <a:schemeClr val="tx1"/>
                </a:solidFill>
                <a:effectLst/>
                <a:latin typeface="+mn-lt"/>
                <a:ea typeface="+mn-ea"/>
                <a:cs typeface="+mn-cs"/>
              </a:rPr>
              <a:t>Super peer will send the message to defined friends group through other super peers.</a:t>
            </a:r>
          </a:p>
          <a:p>
            <a:pPr marL="228600" lvl="0" indent="-228600">
              <a:buFont typeface="+mj-lt"/>
              <a:buAutoNum type="arabicPeriod"/>
            </a:pPr>
            <a:r>
              <a:rPr lang="en-US" sz="1200" kern="1200" dirty="0" smtClean="0">
                <a:solidFill>
                  <a:schemeClr val="tx1"/>
                </a:solidFill>
                <a:effectLst/>
                <a:latin typeface="+mn-lt"/>
                <a:ea typeface="+mn-ea"/>
                <a:cs typeface="+mn-cs"/>
              </a:rPr>
              <a:t>6, 7, 8. In step 6, 7, and 8 are the same with step 2, 3, and 4 respectively.</a:t>
            </a:r>
          </a:p>
          <a:p>
            <a:endParaRPr lang="en-US" dirty="0"/>
          </a:p>
        </p:txBody>
      </p:sp>
      <p:sp>
        <p:nvSpPr>
          <p:cNvPr id="4" name="Slide Number Placeholder 3"/>
          <p:cNvSpPr>
            <a:spLocks noGrp="1"/>
          </p:cNvSpPr>
          <p:nvPr>
            <p:ph type="sldNum" sz="quarter" idx="10"/>
          </p:nvPr>
        </p:nvSpPr>
        <p:spPr/>
        <p:txBody>
          <a:bodyPr/>
          <a:lstStyle/>
          <a:p>
            <a:fld id="{810E1E9A-E921-4174-A0FC-51868D7AC568}" type="slidenum">
              <a:rPr lang="en-US" smtClean="0"/>
              <a:t>9</a:t>
            </a:fld>
            <a:endParaRPr lang="en-US"/>
          </a:p>
        </p:txBody>
      </p:sp>
    </p:spTree>
    <p:extLst>
      <p:ext uri="{BB962C8B-B14F-4D97-AF65-F5344CB8AC3E}">
        <p14:creationId xmlns:p14="http://schemas.microsoft.com/office/powerpoint/2010/main" val="4133109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10/03/2014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chemeClr val="accent3"/>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 name="Title 1"/>
          <p:cNvSpPr>
            <a:spLocks noGrp="1"/>
          </p:cNvSpPr>
          <p:nvPr>
            <p:ph type="ctrTitle"/>
          </p:nvPr>
        </p:nvSpPr>
        <p:spPr>
          <a:xfrm>
            <a:off x="1524000" y="1041400"/>
            <a:ext cx="9144000" cy="2387600"/>
          </a:xfrm>
        </p:spPr>
        <p:txBody>
          <a:bodyPr anchor="b"/>
          <a:lstStyle>
            <a:lvl1pPr algn="ctr">
              <a:defRPr sz="6000"/>
            </a:lvl1pPr>
          </a:lstStyle>
          <a:p>
            <a:r>
              <a:rPr lang="en-US" smtClean="0"/>
              <a:t>Click to edit Master title style</a:t>
            </a:r>
            <a:endParaRPr lang="en-US" dirty="0"/>
          </a:p>
        </p:txBody>
      </p:sp>
    </p:spTree>
    <p:extLst>
      <p:ext uri="{BB962C8B-B14F-4D97-AF65-F5344CB8AC3E}">
        <p14:creationId xmlns:p14="http://schemas.microsoft.com/office/powerpoint/2010/main" val="646705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10/03/2014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Vertical Text Placeholder 2"/>
          <p:cNvSpPr>
            <a:spLocks noGrp="1"/>
          </p:cNvSpPr>
          <p:nvPr>
            <p:ph type="body" orient="vert" idx="1"/>
          </p:nvPr>
        </p:nvSpPr>
        <p:spPr>
          <a:xfrm>
            <a:off x="1562100" y="1825625"/>
            <a:ext cx="9791700" cy="43513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8218852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10/03/2014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Vertical Text Placeholder 2"/>
          <p:cNvSpPr>
            <a:spLocks noGrp="1"/>
          </p:cNvSpPr>
          <p:nvPr>
            <p:ph type="body" orient="vert" idx="1"/>
          </p:nvPr>
        </p:nvSpPr>
        <p:spPr>
          <a:xfrm>
            <a:off x="1562100" y="365125"/>
            <a:ext cx="70104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Tree>
    <p:extLst>
      <p:ext uri="{BB962C8B-B14F-4D97-AF65-F5344CB8AC3E}">
        <p14:creationId xmlns:p14="http://schemas.microsoft.com/office/powerpoint/2010/main" val="3388830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10/03/2014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Picture Placeholder 2"/>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3413888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10/03/2014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21987939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4EAB7D7-3608-4730-B2E2-670834DF882C}" type="datetimeFigureOut">
              <a:rPr lang="en-US" smtClean="0"/>
              <a:t>10/03/2014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B7BAC7-FE87-40F6-AA24-4F4685D1B022}" type="slidenum">
              <a:rPr lang="en-US" smtClean="0"/>
              <a:t>‹#›</a:t>
            </a:fld>
            <a:endParaRPr lang="en-US"/>
          </a:p>
        </p:txBody>
      </p:sp>
      <p:sp>
        <p:nvSpPr>
          <p:cNvPr id="3" name="Text Placeholder 2"/>
          <p:cNvSpPr>
            <a:spLocks noGrp="1"/>
          </p:cNvSpPr>
          <p:nvPr>
            <p:ph type="body" idx="1"/>
          </p:nvPr>
        </p:nvSpPr>
        <p:spPr>
          <a:xfrm>
            <a:off x="1241658" y="4589463"/>
            <a:ext cx="10105791"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n-US" smtClean="0"/>
              <a:t>Click to edit Master text styles</a:t>
            </a:r>
          </a:p>
        </p:txBody>
      </p:sp>
      <p:sp>
        <p:nvSpPr>
          <p:cNvPr id="2" name="Title 1"/>
          <p:cNvSpPr>
            <a:spLocks noGrp="1"/>
          </p:cNvSpPr>
          <p:nvPr>
            <p:ph type="title"/>
          </p:nvPr>
        </p:nvSpPr>
        <p:spPr>
          <a:xfrm>
            <a:off x="1241658" y="1709738"/>
            <a:ext cx="10105791" cy="2862262"/>
          </a:xfrm>
        </p:spPr>
        <p:txBody>
          <a:bodyPr anchor="b"/>
          <a:lstStyle>
            <a:lvl1pPr>
              <a:defRPr sz="6000"/>
            </a:lvl1pPr>
          </a:lstStyle>
          <a:p>
            <a:r>
              <a:rPr lang="en-US" smtClean="0"/>
              <a:t>Click to edit Master title style</a:t>
            </a:r>
            <a:endParaRPr lang="en-US"/>
          </a:p>
        </p:txBody>
      </p:sp>
    </p:spTree>
    <p:extLst>
      <p:ext uri="{BB962C8B-B14F-4D97-AF65-F5344CB8AC3E}">
        <p14:creationId xmlns:p14="http://schemas.microsoft.com/office/powerpoint/2010/main" val="40676867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10/03/2014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4" name="Content Placeholder 3"/>
          <p:cNvSpPr>
            <a:spLocks noGrp="1"/>
          </p:cNvSpPr>
          <p:nvPr>
            <p:ph sz="half" idx="2"/>
          </p:nvPr>
        </p:nvSpPr>
        <p:spPr>
          <a:xfrm>
            <a:off x="6605325"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Content Placeholder 2"/>
          <p:cNvSpPr>
            <a:spLocks noGrp="1"/>
          </p:cNvSpPr>
          <p:nvPr>
            <p:ph sz="half" idx="1"/>
          </p:nvPr>
        </p:nvSpPr>
        <p:spPr>
          <a:xfrm>
            <a:off x="1569700" y="1825625"/>
            <a:ext cx="4754880" cy="435133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10636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84EAB7D7-3608-4730-B2E2-670834DF882C}" type="datetimeFigureOut">
              <a:rPr lang="en-US" smtClean="0"/>
              <a:t>10/03/2014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B7BAC7-FE87-40F6-AA24-4F4685D1B022}" type="slidenum">
              <a:rPr lang="en-US" smtClean="0"/>
              <a:t>‹#›</a:t>
            </a:fld>
            <a:endParaRPr lang="en-US"/>
          </a:p>
        </p:txBody>
      </p:sp>
      <p:sp>
        <p:nvSpPr>
          <p:cNvPr id="6" name="Content Placeholder 5"/>
          <p:cNvSpPr>
            <a:spLocks noGrp="1"/>
          </p:cNvSpPr>
          <p:nvPr>
            <p:ph sz="quarter" idx="4"/>
          </p:nvPr>
        </p:nvSpPr>
        <p:spPr>
          <a:xfrm>
            <a:off x="659892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598920" y="1489075"/>
            <a:ext cx="4754880" cy="641350"/>
          </a:xfrm>
          <a:noFill/>
          <a:ln>
            <a:noFill/>
          </a:ln>
        </p:spPr>
        <p:txBody>
          <a:bodyPr anchor="b"/>
          <a:lstStyle>
            <a:lvl1pPr marL="0" indent="0">
              <a:buNone/>
              <a:defRPr sz="24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62100" y="2193925"/>
            <a:ext cx="4754880" cy="3978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3" name="Text Placeholder 2"/>
          <p:cNvSpPr>
            <a:spLocks noGrp="1"/>
          </p:cNvSpPr>
          <p:nvPr>
            <p:ph type="body" idx="1"/>
          </p:nvPr>
        </p:nvSpPr>
        <p:spPr>
          <a:xfrm>
            <a:off x="1562100" y="1489075"/>
            <a:ext cx="4754880" cy="641350"/>
          </a:xfrm>
          <a:noFill/>
          <a:ln>
            <a:noFill/>
          </a:ln>
        </p:spPr>
        <p:txBody>
          <a:bodyPr anchor="b"/>
          <a:lstStyle>
            <a:lvl1pPr marL="0" indent="0">
              <a:buNone/>
              <a:defRPr sz="2400" b="0">
                <a:solidFill>
                  <a:schemeClr val="accent3"/>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a:xfrm>
            <a:off x="2324100" y="274638"/>
            <a:ext cx="9023350" cy="1143000"/>
          </a:xfrm>
        </p:spPr>
        <p:txBody>
          <a:bodyPr/>
          <a:lstStyle/>
          <a:p>
            <a:r>
              <a:rPr lang="en-US" smtClean="0"/>
              <a:t>Click to edit Master title style</a:t>
            </a:r>
            <a:endParaRPr lang="en-US"/>
          </a:p>
        </p:txBody>
      </p:sp>
    </p:spTree>
    <p:extLst>
      <p:ext uri="{BB962C8B-B14F-4D97-AF65-F5344CB8AC3E}">
        <p14:creationId xmlns:p14="http://schemas.microsoft.com/office/powerpoint/2010/main" val="32316615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4EAB7D7-3608-4730-B2E2-670834DF882C}" type="datetimeFigureOut">
              <a:rPr lang="en-US" smtClean="0"/>
              <a:t>10/03/2014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B7BAC7-FE87-40F6-AA24-4F4685D1B022}" type="slidenum">
              <a:rPr lang="en-US" smtClean="0"/>
              <a:t>‹#›</a:t>
            </a:fld>
            <a:endParaRPr lang="en-US"/>
          </a:p>
        </p:txBody>
      </p:sp>
      <p:sp>
        <p:nvSpPr>
          <p:cNvPr id="2" name="Title 1"/>
          <p:cNvSpPr>
            <a:spLocks noGrp="1"/>
          </p:cNvSpPr>
          <p:nvPr>
            <p:ph type="title"/>
          </p:nvPr>
        </p:nvSpPr>
        <p:spPr/>
        <p:txBody>
          <a:bodyPr/>
          <a:lstStyle/>
          <a:p>
            <a:r>
              <a:rPr lang="en-US" smtClean="0"/>
              <a:t>Click to edit Master title style</a:t>
            </a:r>
            <a:endParaRPr lang="en-US"/>
          </a:p>
        </p:txBody>
      </p:sp>
    </p:spTree>
    <p:extLst>
      <p:ext uri="{BB962C8B-B14F-4D97-AF65-F5344CB8AC3E}">
        <p14:creationId xmlns:p14="http://schemas.microsoft.com/office/powerpoint/2010/main" val="510586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AB7D7-3608-4730-B2E2-670834DF882C}" type="datetimeFigureOut">
              <a:rPr lang="en-US" smtClean="0"/>
              <a:t>10/03/2014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B7BAC7-FE87-40F6-AA24-4F4685D1B022}" type="slidenum">
              <a:rPr lang="en-US" smtClean="0"/>
              <a:t>‹#›</a:t>
            </a:fld>
            <a:endParaRPr lang="en-US"/>
          </a:p>
        </p:txBody>
      </p:sp>
    </p:spTree>
    <p:extLst>
      <p:ext uri="{BB962C8B-B14F-4D97-AF65-F5344CB8AC3E}">
        <p14:creationId xmlns:p14="http://schemas.microsoft.com/office/powerpoint/2010/main" val="3215141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10/03/2014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Content Placeholder 2"/>
          <p:cNvSpPr>
            <a:spLocks noGrp="1"/>
          </p:cNvSpPr>
          <p:nvPr>
            <p:ph idx="1"/>
          </p:nvPr>
        </p:nvSpPr>
        <p:spPr>
          <a:xfrm>
            <a:off x="5678905" y="987425"/>
            <a:ext cx="567648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2"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2198712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84EAB7D7-3608-4730-B2E2-670834DF882C}" type="datetimeFigureOut">
              <a:rPr lang="en-US" smtClean="0"/>
              <a:t>10/03/2014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B7BAC7-FE87-40F6-AA24-4F4685D1B022}" type="slidenum">
              <a:rPr lang="en-US" smtClean="0"/>
              <a:t>‹#›</a:t>
            </a:fld>
            <a:endParaRPr lang="en-US"/>
          </a:p>
        </p:txBody>
      </p:sp>
      <p:sp>
        <p:nvSpPr>
          <p:cNvPr id="3" name="Picture Placeholder 2"/>
          <p:cNvSpPr>
            <a:spLocks noGrp="1"/>
          </p:cNvSpPr>
          <p:nvPr>
            <p:ph type="pic" idx="1"/>
          </p:nvPr>
        </p:nvSpPr>
        <p:spPr>
          <a:xfrm>
            <a:off x="5678904" y="987425"/>
            <a:ext cx="5678424"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8" name="Text Placeholder 3"/>
          <p:cNvSpPr>
            <a:spLocks noGrp="1"/>
          </p:cNvSpPr>
          <p:nvPr>
            <p:ph type="body" sz="half" idx="2"/>
          </p:nvPr>
        </p:nvSpPr>
        <p:spPr>
          <a:xfrm>
            <a:off x="1562100" y="2101850"/>
            <a:ext cx="3932237" cy="37592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Title 1"/>
          <p:cNvSpPr>
            <a:spLocks noGrp="1"/>
          </p:cNvSpPr>
          <p:nvPr>
            <p:ph type="title"/>
          </p:nvPr>
        </p:nvSpPr>
        <p:spPr>
          <a:xfrm>
            <a:off x="1562100" y="457200"/>
            <a:ext cx="3932237" cy="1600200"/>
          </a:xfrm>
        </p:spPr>
        <p:txBody>
          <a:bodyPr anchor="b"/>
          <a:lstStyle>
            <a:lvl1pPr>
              <a:defRPr sz="3200"/>
            </a:lvl1pPr>
          </a:lstStyle>
          <a:p>
            <a:r>
              <a:rPr lang="en-US" smtClean="0"/>
              <a:t>Click to edit Master title style</a:t>
            </a:r>
            <a:endParaRPr lang="en-US"/>
          </a:p>
        </p:txBody>
      </p:sp>
    </p:spTree>
    <p:extLst>
      <p:ext uri="{BB962C8B-B14F-4D97-AF65-F5344CB8AC3E}">
        <p14:creationId xmlns:p14="http://schemas.microsoft.com/office/powerpoint/2010/main" val="16193596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4" name="Date Placeholder 3"/>
          <p:cNvSpPr>
            <a:spLocks noGrp="1"/>
          </p:cNvSpPr>
          <p:nvPr>
            <p:ph type="dt" sz="half" idx="2"/>
          </p:nvPr>
        </p:nvSpPr>
        <p:spPr>
          <a:xfrm>
            <a:off x="1562100" y="6356350"/>
            <a:ext cx="25527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EAB7D7-3608-4730-B2E2-670834DF882C}" type="datetimeFigureOut">
              <a:rPr lang="en-US" smtClean="0"/>
              <a:pPr/>
              <a:t>10/03/2014</a:t>
            </a:fld>
            <a:endParaRPr lang="en-US"/>
          </a:p>
        </p:txBody>
      </p:sp>
      <p:sp>
        <p:nvSpPr>
          <p:cNvPr id="5" name="Footer Placeholder 4"/>
          <p:cNvSpPr>
            <a:spLocks noGrp="1"/>
          </p:cNvSpPr>
          <p:nvPr>
            <p:ph type="ftr" sz="quarter" idx="3"/>
          </p:nvPr>
        </p:nvSpPr>
        <p:spPr>
          <a:xfrm>
            <a:off x="4648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077200" y="6356350"/>
            <a:ext cx="3276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B7BAC7-FE87-40F6-AA24-4F4685D1B022}" type="slidenum">
              <a:rPr lang="en-US" smtClean="0"/>
              <a:t>‹#›</a:t>
            </a:fld>
            <a:endParaRPr lang="en-US"/>
          </a:p>
        </p:txBody>
      </p:sp>
      <p:sp>
        <p:nvSpPr>
          <p:cNvPr id="3" name="Text Placeholder 2"/>
          <p:cNvSpPr>
            <a:spLocks noGrp="1"/>
          </p:cNvSpPr>
          <p:nvPr>
            <p:ph type="body" idx="1"/>
          </p:nvPr>
        </p:nvSpPr>
        <p:spPr>
          <a:xfrm>
            <a:off x="1562100" y="1825625"/>
            <a:ext cx="97917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Placeholder 1"/>
          <p:cNvSpPr>
            <a:spLocks noGrp="1"/>
          </p:cNvSpPr>
          <p:nvPr>
            <p:ph type="title"/>
          </p:nvPr>
        </p:nvSpPr>
        <p:spPr>
          <a:xfrm>
            <a:off x="2324100" y="365125"/>
            <a:ext cx="90297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Tree>
    <p:extLst>
      <p:ext uri="{BB962C8B-B14F-4D97-AF65-F5344CB8AC3E}">
        <p14:creationId xmlns:p14="http://schemas.microsoft.com/office/powerpoint/2010/main" val="3219367256"/>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 id="2147483681"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txStyles>
    <p:titleStyle>
      <a:lvl1pPr algn="l" defTabSz="914400" rtl="0" eaLnBrk="1" latinLnBrk="0" hangingPunct="1">
        <a:spcBef>
          <a:spcPct val="0"/>
        </a:spcBef>
        <a:buNone/>
        <a:defRPr sz="4400" kern="1200">
          <a:solidFill>
            <a:schemeClr val="accent1"/>
          </a:solidFill>
          <a:latin typeface="+mj-lt"/>
          <a:ea typeface="+mj-ea"/>
          <a:cs typeface="+mj-cs"/>
        </a:defRPr>
      </a:lvl1pPr>
    </p:titleStyle>
    <p:bodyStyle>
      <a:lvl1pPr marL="228600" indent="-228600" algn="l" defTabSz="914400" rtl="0" eaLnBrk="1" latinLnBrk="0" hangingPunct="1">
        <a:lnSpc>
          <a:spcPct val="90000"/>
        </a:lnSpc>
        <a:spcBef>
          <a:spcPct val="30000"/>
        </a:spcBef>
        <a:buClr>
          <a:schemeClr val="accent3"/>
        </a:buClr>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ct val="30000"/>
        </a:spcBef>
        <a:buClr>
          <a:schemeClr val="accent3"/>
        </a:buClr>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ct val="30000"/>
        </a:spcBef>
        <a:buClr>
          <a:schemeClr val="accent3"/>
        </a:buClr>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ct val="30000"/>
        </a:spcBef>
        <a:buClr>
          <a:schemeClr val="accent3"/>
        </a:buClr>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0" orient="horz" pos="2160" userDrawn="1">
          <p15:clr>
            <a:srgbClr val="F26B43"/>
          </p15:clr>
        </p15:guide>
        <p15:guide id="1" pos="3840" userDrawn="1">
          <p15:clr>
            <a:srgbClr val="F26B43"/>
          </p15:clr>
        </p15:guide>
        <p15:guide id="2" pos="1464" userDrawn="1">
          <p15:clr>
            <a:srgbClr val="F26B43"/>
          </p15:clr>
        </p15:guide>
        <p15:guide id="3" pos="7152" userDrawn="1">
          <p15:clr>
            <a:srgbClr val="F26B43"/>
          </p15:clr>
        </p15:guide>
        <p15:guide id="4" pos="984" userDrawn="1">
          <p15:clr>
            <a:srgbClr val="F26B43"/>
          </p15:clr>
        </p15:guide>
        <p15:guide id="5" orient="horz" pos="388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www.citeulike.org/user/norahlulu/author/Schi%c3%b6berg:D" TargetMode="External"/><Relationship Id="rId3" Type="http://schemas.openxmlformats.org/officeDocument/2006/relationships/hyperlink" Target="http://www.acm-soict.org/" TargetMode="External"/><Relationship Id="rId7" Type="http://schemas.openxmlformats.org/officeDocument/2006/relationships/hyperlink" Target="http://www.citeulike.org/user/norahlulu/author/Buchegger:S" TargetMode="External"/><Relationship Id="rId2" Type="http://schemas.openxmlformats.org/officeDocument/2006/relationships/hyperlink" Target="http://www.nafosted.gov.vn/nics2014/" TargetMode="External"/><Relationship Id="rId1" Type="http://schemas.openxmlformats.org/officeDocument/2006/relationships/slideLayout" Target="../slideLayouts/slideLayout2.xml"/><Relationship Id="rId6" Type="http://schemas.openxmlformats.org/officeDocument/2006/relationships/hyperlink" Target="http://gateway.isiknowledge.com/gateway/Gateway.cgi?GWVersion=2&amp;SrcAuth=ResearchSoft&amp;SrcApp=EndNote&amp;DestLinkType=FullRecord&amp;DestApp=WOS&amp;KeyUT=000252545900002" TargetMode="External"/><Relationship Id="rId11" Type="http://schemas.openxmlformats.org/officeDocument/2006/relationships/hyperlink" Target="http://dx.doi.org/10.1145/1578002.1578010" TargetMode="External"/><Relationship Id="rId5" Type="http://schemas.openxmlformats.org/officeDocument/2006/relationships/hyperlink" Target="http://www.tue.nl/en/publication/ep/p/d/ep-uid/255843/" TargetMode="External"/><Relationship Id="rId10" Type="http://schemas.openxmlformats.org/officeDocument/2006/relationships/hyperlink" Target="http://www.citeulike.org/user/norahlulu/author/Datta:A" TargetMode="External"/><Relationship Id="rId4" Type="http://schemas.openxmlformats.org/officeDocument/2006/relationships/hyperlink" Target="http://www.tue.nl/en/university/departments/mathematics-and-computer-science/the-department/staff/detail/ep/e/d/ep-uid/20110787/" TargetMode="External"/><Relationship Id="rId9" Type="http://schemas.openxmlformats.org/officeDocument/2006/relationships/hyperlink" Target="http://www.citeulike.org/user/norahlulu/author/Vu:LH"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094670" y="3784416"/>
            <a:ext cx="7718738" cy="3365431"/>
          </a:xfrm>
        </p:spPr>
        <p:txBody>
          <a:bodyPr>
            <a:noAutofit/>
          </a:bodyPr>
          <a:lstStyle/>
          <a:p>
            <a:pPr algn="l">
              <a:lnSpc>
                <a:spcPct val="100000"/>
              </a:lnSpc>
            </a:pPr>
            <a:r>
              <a:rPr lang="en-US" b="1" dirty="0" smtClean="0">
                <a:solidFill>
                  <a:schemeClr val="tx1"/>
                </a:solidFill>
                <a:latin typeface="Times New Roman" panose="02020603050405020304" pitchFamily="18" charset="0"/>
                <a:cs typeface="Times New Roman" panose="02020603050405020304" pitchFamily="18" charset="0"/>
              </a:rPr>
              <a:t>Created by	: LE QUOC THANH</a:t>
            </a:r>
            <a:endParaRPr lang="en-US" b="1" dirty="0">
              <a:solidFill>
                <a:schemeClr val="tx1"/>
              </a:solidFill>
              <a:latin typeface="Times New Roman" panose="02020603050405020304" pitchFamily="18" charset="0"/>
              <a:cs typeface="Times New Roman" panose="02020603050405020304" pitchFamily="18" charset="0"/>
            </a:endParaRPr>
          </a:p>
          <a:p>
            <a:pPr algn="l">
              <a:lnSpc>
                <a:spcPct val="100000"/>
              </a:lnSpc>
            </a:pPr>
            <a:r>
              <a:rPr lang="en-US" b="1" dirty="0" smtClean="0">
                <a:solidFill>
                  <a:schemeClr val="tx1"/>
                </a:solidFill>
                <a:latin typeface="Times New Roman" panose="02020603050405020304" pitchFamily="18" charset="0"/>
                <a:cs typeface="Times New Roman" panose="02020603050405020304" pitchFamily="18" charset="0"/>
              </a:rPr>
              <a:t>ID		: ITIU09028</a:t>
            </a:r>
          </a:p>
          <a:p>
            <a:pPr algn="l">
              <a:lnSpc>
                <a:spcPct val="100000"/>
              </a:lnSpc>
            </a:pPr>
            <a:r>
              <a:rPr lang="en-US" b="1" dirty="0" smtClean="0">
                <a:solidFill>
                  <a:schemeClr val="tx1"/>
                </a:solidFill>
                <a:latin typeface="Times New Roman" panose="02020603050405020304" pitchFamily="18" charset="0"/>
                <a:cs typeface="Times New Roman" panose="02020603050405020304" pitchFamily="18" charset="0"/>
              </a:rPr>
              <a:t>Advisor	: MSc. VO DUY KHOI</a:t>
            </a:r>
          </a:p>
          <a:p>
            <a:pPr>
              <a:lnSpc>
                <a:spcPct val="100000"/>
              </a:lnSpc>
            </a:pPr>
            <a:endParaRPr lang="en-US" b="1" dirty="0">
              <a:solidFill>
                <a:schemeClr val="tx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
        <p:nvSpPr>
          <p:cNvPr id="5" name="Title 12"/>
          <p:cNvSpPr txBox="1">
            <a:spLocks/>
          </p:cNvSpPr>
          <p:nvPr/>
        </p:nvSpPr>
        <p:spPr>
          <a:xfrm>
            <a:off x="899651" y="1041262"/>
            <a:ext cx="10584426" cy="1325563"/>
          </a:xfrm>
          <a:prstGeom prst="rect">
            <a:avLst/>
          </a:prstGeom>
        </p:spPr>
        <p:txBody>
          <a:bodyPr vert="horz" lIns="91440" tIns="45720" rIns="91440" bIns="45720" rtlCol="0" anchor="b">
            <a:noAutofit/>
          </a:bodyPr>
          <a:lstStyle>
            <a:lvl1pPr algn="ctr" defTabSz="914400" rtl="0" eaLnBrk="1" latinLnBrk="0" hangingPunct="1">
              <a:spcBef>
                <a:spcPct val="0"/>
              </a:spcBef>
              <a:buNone/>
              <a:defRPr sz="6000" kern="1200">
                <a:solidFill>
                  <a:schemeClr val="accent1"/>
                </a:solidFill>
                <a:latin typeface="+mj-lt"/>
                <a:ea typeface="+mj-ea"/>
                <a:cs typeface="+mj-cs"/>
              </a:defRPr>
            </a:lvl1pPr>
          </a:lstStyle>
          <a:p>
            <a:r>
              <a:rPr lang="en-US" sz="3200" b="1" dirty="0" smtClean="0">
                <a:latin typeface="Times New Roman" panose="02020603050405020304" pitchFamily="18" charset="0"/>
                <a:cs typeface="Times New Roman" panose="02020603050405020304" pitchFamily="18" charset="0"/>
              </a:rPr>
              <a:t>SOCIAL NETWORK SERVICES ON DECENTRALIZED SOCIAL NETWORKS: TEXT-BASED SERVICES</a:t>
            </a:r>
            <a:endParaRPr lang="en-US" sz="32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4601496" y="5657305"/>
            <a:ext cx="4419600" cy="646331"/>
          </a:xfrm>
          <a:prstGeom prst="rect">
            <a:avLst/>
          </a:prstGeom>
          <a:noFill/>
        </p:spPr>
        <p:txBody>
          <a:bodyPr wrap="square" rtlCol="0">
            <a:spAutoFit/>
          </a:bodyPr>
          <a:lstStyle/>
          <a:p>
            <a:r>
              <a:rPr lang="en-US" i="1" dirty="0" smtClean="0">
                <a:latin typeface="Times New Roman" panose="02020603050405020304" pitchFamily="18" charset="0"/>
                <a:cs typeface="Times New Roman" panose="02020603050405020304" pitchFamily="18" charset="0"/>
              </a:rPr>
              <a:t>March 12</a:t>
            </a:r>
            <a:r>
              <a:rPr lang="en-US" i="1" baseline="30000" dirty="0" smtClean="0">
                <a:latin typeface="Times New Roman" panose="02020603050405020304" pitchFamily="18" charset="0"/>
                <a:cs typeface="Times New Roman" panose="02020603050405020304" pitchFamily="18" charset="0"/>
              </a:rPr>
              <a:t>nd</a:t>
            </a:r>
            <a:r>
              <a:rPr lang="en-US" i="1" dirty="0" smtClean="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2014</a:t>
            </a:r>
            <a:endParaRPr lang="en-US" dirty="0">
              <a:latin typeface="Times New Roman" panose="02020603050405020304" pitchFamily="18" charset="0"/>
              <a:cs typeface="Times New Roman" panose="02020603050405020304" pitchFamily="18" charset="0"/>
            </a:endParaRPr>
          </a:p>
          <a:p>
            <a:endParaRPr lang="en-US" dirty="0"/>
          </a:p>
        </p:txBody>
      </p:sp>
    </p:spTree>
    <p:extLst>
      <p:ext uri="{BB962C8B-B14F-4D97-AF65-F5344CB8AC3E}">
        <p14:creationId xmlns:p14="http://schemas.microsoft.com/office/powerpoint/2010/main" val="92307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054100" y="1690688"/>
            <a:ext cx="618490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3) Progresses </a:t>
            </a:r>
            <a:r>
              <a:rPr lang="en-US" sz="2400" b="1" dirty="0">
                <a:latin typeface="Times New Roman" panose="02020603050405020304" pitchFamily="18" charset="0"/>
                <a:cs typeface="Times New Roman" panose="02020603050405020304" pitchFamily="18" charset="0"/>
              </a:rPr>
              <a:t>in posting message service</a:t>
            </a:r>
          </a:p>
        </p:txBody>
      </p:sp>
      <p:sp>
        <p:nvSpPr>
          <p:cNvPr id="6" name="TextBox 5"/>
          <p:cNvSpPr txBox="1"/>
          <p:nvPr/>
        </p:nvSpPr>
        <p:spPr>
          <a:xfrm>
            <a:off x="1447800" y="2311400"/>
            <a:ext cx="483870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b</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Update friends group’s statuses progress</a:t>
            </a:r>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3123088" y="2839778"/>
            <a:ext cx="5945823" cy="3675321"/>
          </a:xfrm>
          <a:prstGeom prst="rect">
            <a:avLst/>
          </a:prstGeom>
        </p:spPr>
      </p:pic>
    </p:spTree>
    <p:extLst>
      <p:ext uri="{BB962C8B-B14F-4D97-AF65-F5344CB8AC3E}">
        <p14:creationId xmlns:p14="http://schemas.microsoft.com/office/powerpoint/2010/main" val="1843376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054100" y="1690688"/>
            <a:ext cx="654685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3) Progresses </a:t>
            </a:r>
            <a:r>
              <a:rPr lang="en-US" sz="2400" b="1" dirty="0">
                <a:latin typeface="Times New Roman" panose="02020603050405020304" pitchFamily="18" charset="0"/>
                <a:cs typeface="Times New Roman" panose="02020603050405020304" pitchFamily="18" charset="0"/>
              </a:rPr>
              <a:t>in posting message service</a:t>
            </a:r>
          </a:p>
        </p:txBody>
      </p:sp>
      <p:sp>
        <p:nvSpPr>
          <p:cNvPr id="6" name="TextBox 5"/>
          <p:cNvSpPr txBox="1"/>
          <p:nvPr/>
        </p:nvSpPr>
        <p:spPr>
          <a:xfrm>
            <a:off x="1447800" y="2311400"/>
            <a:ext cx="483870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c</a:t>
            </a:r>
            <a:r>
              <a:rPr lang="en-US" b="1" dirty="0" smtClean="0">
                <a:latin typeface="Times New Roman" panose="02020603050405020304" pitchFamily="18" charset="0"/>
                <a:cs typeface="Times New Roman" panose="02020603050405020304" pitchFamily="18" charset="0"/>
              </a:rPr>
              <a:t>) </a:t>
            </a:r>
            <a:r>
              <a:rPr lang="en-US" b="1" dirty="0">
                <a:latin typeface="Times New Roman" panose="02020603050405020304" pitchFamily="18" charset="0"/>
                <a:cs typeface="Times New Roman" panose="02020603050405020304" pitchFamily="18" charset="0"/>
              </a:rPr>
              <a:t>Update particular friend’s profile progress</a:t>
            </a:r>
          </a:p>
        </p:txBody>
      </p:sp>
      <p:pic>
        <p:nvPicPr>
          <p:cNvPr id="7" name="Picture 6"/>
          <p:cNvPicPr/>
          <p:nvPr/>
        </p:nvPicPr>
        <p:blipFill>
          <a:blip r:embed="rId3">
            <a:extLst>
              <a:ext uri="{28A0092B-C50C-407E-A947-70E740481C1C}">
                <a14:useLocalDpi xmlns:a14="http://schemas.microsoft.com/office/drawing/2010/main" val="0"/>
              </a:ext>
            </a:extLst>
          </a:blip>
          <a:stretch>
            <a:fillRect/>
          </a:stretch>
        </p:blipFill>
        <p:spPr>
          <a:xfrm>
            <a:off x="3168650" y="2680732"/>
            <a:ext cx="5797550" cy="4045149"/>
          </a:xfrm>
          <a:prstGeom prst="rect">
            <a:avLst/>
          </a:prstGeom>
        </p:spPr>
      </p:pic>
    </p:spTree>
    <p:extLst>
      <p:ext uri="{BB962C8B-B14F-4D97-AF65-F5344CB8AC3E}">
        <p14:creationId xmlns:p14="http://schemas.microsoft.com/office/powerpoint/2010/main" val="37214879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054100" y="1690688"/>
            <a:ext cx="589915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3) Progresses </a:t>
            </a:r>
            <a:r>
              <a:rPr lang="en-US" sz="2400" b="1" dirty="0">
                <a:latin typeface="Times New Roman" panose="02020603050405020304" pitchFamily="18" charset="0"/>
                <a:cs typeface="Times New Roman" panose="02020603050405020304" pitchFamily="18" charset="0"/>
              </a:rPr>
              <a:t>in posting message service</a:t>
            </a:r>
          </a:p>
        </p:txBody>
      </p:sp>
      <p:sp>
        <p:nvSpPr>
          <p:cNvPr id="6" name="TextBox 5"/>
          <p:cNvSpPr txBox="1"/>
          <p:nvPr/>
        </p:nvSpPr>
        <p:spPr>
          <a:xfrm>
            <a:off x="1447800" y="2311400"/>
            <a:ext cx="3835400"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d</a:t>
            </a:r>
            <a:r>
              <a:rPr lang="en-US" b="1" dirty="0" smtClean="0">
                <a:latin typeface="Times New Roman" panose="02020603050405020304" pitchFamily="18" charset="0"/>
                <a:cs typeface="Times New Roman" panose="02020603050405020304" pitchFamily="18" charset="0"/>
              </a:rPr>
              <a:t>) Acknowledgment </a:t>
            </a:r>
            <a:r>
              <a:rPr lang="en-US" b="1" dirty="0">
                <a:latin typeface="Times New Roman" panose="02020603050405020304" pitchFamily="18" charset="0"/>
                <a:cs typeface="Times New Roman" panose="02020603050405020304" pitchFamily="18" charset="0"/>
              </a:rPr>
              <a:t>progress</a:t>
            </a:r>
          </a:p>
        </p:txBody>
      </p:sp>
      <p:pic>
        <p:nvPicPr>
          <p:cNvPr id="8" name="Picture 7"/>
          <p:cNvPicPr/>
          <p:nvPr/>
        </p:nvPicPr>
        <p:blipFill>
          <a:blip r:embed="rId3">
            <a:extLst>
              <a:ext uri="{28A0092B-C50C-407E-A947-70E740481C1C}">
                <a14:useLocalDpi xmlns:a14="http://schemas.microsoft.com/office/drawing/2010/main" val="0"/>
              </a:ext>
            </a:extLst>
          </a:blip>
          <a:srcRect/>
          <a:stretch>
            <a:fillRect/>
          </a:stretch>
        </p:blipFill>
        <p:spPr bwMode="auto">
          <a:xfrm>
            <a:off x="2787650" y="3016251"/>
            <a:ext cx="5937250" cy="2294234"/>
          </a:xfrm>
          <a:prstGeom prst="rect">
            <a:avLst/>
          </a:prstGeom>
          <a:noFill/>
          <a:ln>
            <a:noFill/>
          </a:ln>
        </p:spPr>
      </p:pic>
    </p:spTree>
    <p:extLst>
      <p:ext uri="{BB962C8B-B14F-4D97-AF65-F5344CB8AC3E}">
        <p14:creationId xmlns:p14="http://schemas.microsoft.com/office/powerpoint/2010/main" val="3921728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873250" y="1690688"/>
            <a:ext cx="549910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4) Expanding Gnutella protocol</a:t>
            </a:r>
            <a:endParaRPr lang="en-US" sz="24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1453873" y="2477642"/>
            <a:ext cx="10093878" cy="1077218"/>
          </a:xfrm>
          <a:prstGeom prst="rect">
            <a:avLst/>
          </a:prstGeom>
          <a:noFill/>
          <a:ln>
            <a:noFill/>
          </a:ln>
        </p:spPr>
        <p:txBody>
          <a:bodyPr wrap="square" rtlCol="0" anchor="ctr" anchorCtr="1">
            <a:spAutoFit/>
          </a:bodyPr>
          <a:lstStyle/>
          <a:p>
            <a:pPr marL="285750" indent="-285750">
              <a:lnSpc>
                <a:spcPct val="200000"/>
              </a:lnSpc>
              <a:buFont typeface="Arial" panose="020B0604020202020204" pitchFamily="34" charset="0"/>
              <a:buChar char="•"/>
            </a:pPr>
            <a:r>
              <a:rPr lang="en-US" sz="1600" dirty="0">
                <a:latin typeface="Times New Roman" panose="02020603050405020304" pitchFamily="18" charset="0"/>
                <a:cs typeface="Times New Roman" panose="02020603050405020304" pitchFamily="18" charset="0"/>
              </a:rPr>
              <a:t>P</a:t>
            </a:r>
            <a:r>
              <a:rPr lang="en-US" sz="1600" dirty="0" smtClean="0">
                <a:latin typeface="Times New Roman" panose="02020603050405020304" pitchFamily="18" charset="0"/>
                <a:cs typeface="Times New Roman" panose="02020603050405020304" pitchFamily="18" charset="0"/>
              </a:rPr>
              <a:t>ing </a:t>
            </a:r>
            <a:r>
              <a:rPr lang="en-US" sz="1600" dirty="0">
                <a:latin typeface="Times New Roman" panose="02020603050405020304" pitchFamily="18" charset="0"/>
                <a:cs typeface="Times New Roman" panose="02020603050405020304" pitchFamily="18" charset="0"/>
              </a:rPr>
              <a:t>messages remain unchanged </a:t>
            </a:r>
            <a:r>
              <a:rPr lang="en-US" sz="1600" dirty="0" smtClean="0">
                <a:latin typeface="Times New Roman" panose="02020603050405020304" pitchFamily="18" charset="0"/>
                <a:cs typeface="Times New Roman" panose="02020603050405020304" pitchFamily="18" charset="0"/>
              </a:rPr>
              <a:t>with the original </a:t>
            </a:r>
            <a:r>
              <a:rPr lang="en-US" sz="1600" dirty="0">
                <a:latin typeface="Times New Roman" panose="02020603050405020304" pitchFamily="18" charset="0"/>
                <a:cs typeface="Times New Roman" panose="02020603050405020304" pitchFamily="18" charset="0"/>
              </a:rPr>
              <a:t>Gnutella </a:t>
            </a:r>
            <a:r>
              <a:rPr lang="en-US" sz="1600" dirty="0" smtClean="0">
                <a:latin typeface="Times New Roman" panose="02020603050405020304" pitchFamily="18" charset="0"/>
                <a:cs typeface="Times New Roman" panose="02020603050405020304" pitchFamily="18" charset="0"/>
              </a:rPr>
              <a:t>protoco</a:t>
            </a:r>
            <a:r>
              <a:rPr lang="en-US" sz="1600" dirty="0">
                <a:latin typeface="Times New Roman" panose="02020603050405020304" pitchFamily="18" charset="0"/>
                <a:cs typeface="Times New Roman" panose="02020603050405020304" pitchFamily="18" charset="0"/>
              </a:rPr>
              <a:t>l</a:t>
            </a:r>
            <a:r>
              <a:rPr lang="en-US" sz="1600" dirty="0" smtClean="0">
                <a:latin typeface="Times New Roman" panose="02020603050405020304" pitchFamily="18" charset="0"/>
                <a:cs typeface="Times New Roman" panose="02020603050405020304" pitchFamily="18" charset="0"/>
              </a:rPr>
              <a:t>.</a:t>
            </a:r>
          </a:p>
          <a:p>
            <a:pPr marL="285750" indent="-285750">
              <a:lnSpc>
                <a:spcPct val="200000"/>
              </a:lnSpc>
              <a:buFont typeface="Arial" panose="020B0604020202020204" pitchFamily="34" charset="0"/>
              <a:buChar char="•"/>
            </a:pPr>
            <a:r>
              <a:rPr lang="en-US" sz="1600" dirty="0" smtClean="0">
                <a:latin typeface="Times New Roman" panose="02020603050405020304" pitchFamily="18" charset="0"/>
                <a:cs typeface="Times New Roman" panose="02020603050405020304" pitchFamily="18" charset="0"/>
              </a:rPr>
              <a:t>There </a:t>
            </a:r>
            <a:r>
              <a:rPr lang="en-US" sz="1600" dirty="0">
                <a:latin typeface="Times New Roman" panose="02020603050405020304" pitchFamily="18" charset="0"/>
                <a:cs typeface="Times New Roman" panose="02020603050405020304" pitchFamily="18" charset="0"/>
              </a:rPr>
              <a:t>are </a:t>
            </a:r>
            <a:r>
              <a:rPr lang="en-US" sz="1600" dirty="0" smtClean="0">
                <a:latin typeface="Times New Roman" panose="02020603050405020304" pitchFamily="18" charset="0"/>
                <a:cs typeface="Times New Roman" panose="02020603050405020304" pitchFamily="18" charset="0"/>
              </a:rPr>
              <a:t>11 </a:t>
            </a:r>
            <a:r>
              <a:rPr lang="en-US" sz="1600" dirty="0">
                <a:latin typeface="Times New Roman" panose="02020603050405020304" pitchFamily="18" charset="0"/>
                <a:cs typeface="Times New Roman" panose="02020603050405020304" pitchFamily="18" charset="0"/>
              </a:rPr>
              <a:t>new types of messages that need to be implemented to enable more </a:t>
            </a:r>
            <a:r>
              <a:rPr lang="en-US" sz="1600" dirty="0" smtClean="0">
                <a:latin typeface="Times New Roman" panose="02020603050405020304" pitchFamily="18" charset="0"/>
                <a:cs typeface="Times New Roman" panose="02020603050405020304" pitchFamily="18" charset="0"/>
              </a:rPr>
              <a:t>efficient in posting message service.</a:t>
            </a:r>
            <a:endParaRPr lang="en-US" sz="1600" dirty="0">
              <a:latin typeface="Times New Roman" panose="02020603050405020304" pitchFamily="18" charset="0"/>
              <a:cs typeface="Times New Roman" panose="02020603050405020304" pitchFamily="18" charset="0"/>
            </a:endParaRPr>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71612" y="3948111"/>
            <a:ext cx="10058400" cy="2244647"/>
          </a:xfrm>
          <a:prstGeom prst="rect">
            <a:avLst/>
          </a:prstGeom>
        </p:spPr>
      </p:pic>
    </p:spTree>
    <p:extLst>
      <p:ext uri="{BB962C8B-B14F-4D97-AF65-F5344CB8AC3E}">
        <p14:creationId xmlns:p14="http://schemas.microsoft.com/office/powerpoint/2010/main" val="3699123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873250" y="1690688"/>
            <a:ext cx="5861050" cy="461665"/>
          </a:xfrm>
          <a:prstGeom prst="rect">
            <a:avLst/>
          </a:prstGeom>
          <a:noFill/>
        </p:spPr>
        <p:txBody>
          <a:bodyPr wrap="square" rtlCol="0">
            <a:spAutoFit/>
          </a:bodyPr>
          <a:lstStyle/>
          <a:p>
            <a:r>
              <a:rPr lang="en-US" sz="2400" b="1" dirty="0">
                <a:latin typeface="Times New Roman" panose="02020603050405020304" pitchFamily="18" charset="0"/>
                <a:cs typeface="Times New Roman" panose="02020603050405020304" pitchFamily="18" charset="0"/>
              </a:rPr>
              <a:t>4</a:t>
            </a:r>
            <a:r>
              <a:rPr lang="en-US" sz="2400" b="1" dirty="0" smtClean="0">
                <a:latin typeface="Times New Roman" panose="02020603050405020304" pitchFamily="18" charset="0"/>
                <a:cs typeface="Times New Roman" panose="02020603050405020304" pitchFamily="18" charset="0"/>
              </a:rPr>
              <a:t> – Expanding Gnutella protocol</a:t>
            </a:r>
            <a:endParaRPr lang="en-US" sz="2400" b="1" dirty="0">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2590800"/>
            <a:ext cx="10058400" cy="2959181"/>
          </a:xfrm>
          <a:prstGeom prst="rect">
            <a:avLst/>
          </a:prstGeom>
        </p:spPr>
      </p:pic>
    </p:spTree>
    <p:extLst>
      <p:ext uri="{BB962C8B-B14F-4D97-AF65-F5344CB8AC3E}">
        <p14:creationId xmlns:p14="http://schemas.microsoft.com/office/powerpoint/2010/main" val="1635588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DEMONSTRATION</a:t>
            </a:r>
            <a:endParaRPr lang="en-US" sz="3600" b="1" dirty="0">
              <a:latin typeface="Times New Roman" panose="02020603050405020304" pitchFamily="18" charset="0"/>
              <a:cs typeface="Times New Roman" panose="02020603050405020304" pitchFamily="18" charset="0"/>
            </a:endParaRPr>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6768" y="3122057"/>
            <a:ext cx="5838825" cy="1543050"/>
          </a:xfrm>
          <a:prstGeom prst="rect">
            <a:avLst/>
          </a:prstGeom>
        </p:spPr>
      </p:pic>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8551" y="3091934"/>
            <a:ext cx="4448175" cy="1695450"/>
          </a:xfrm>
          <a:prstGeom prst="rect">
            <a:avLst/>
          </a:prstGeom>
        </p:spPr>
      </p:pic>
      <p:cxnSp>
        <p:nvCxnSpPr>
          <p:cNvPr id="10" name="Straight Connector 9"/>
          <p:cNvCxnSpPr/>
          <p:nvPr/>
        </p:nvCxnSpPr>
        <p:spPr>
          <a:xfrm>
            <a:off x="6912769" y="2863334"/>
            <a:ext cx="0" cy="2667000"/>
          </a:xfrm>
          <a:prstGeom prst="line">
            <a:avLst/>
          </a:prstGeom>
        </p:spPr>
        <p:style>
          <a:lnRef idx="1">
            <a:schemeClr val="accent2"/>
          </a:lnRef>
          <a:fillRef idx="0">
            <a:schemeClr val="accent2"/>
          </a:fillRef>
          <a:effectRef idx="0">
            <a:schemeClr val="accent2"/>
          </a:effectRef>
          <a:fontRef idx="minor">
            <a:schemeClr val="tx1"/>
          </a:fontRef>
        </p:style>
      </p:cxnSp>
      <p:sp>
        <p:nvSpPr>
          <p:cNvPr id="11" name="TextBox 10"/>
          <p:cNvSpPr txBox="1"/>
          <p:nvPr/>
        </p:nvSpPr>
        <p:spPr>
          <a:xfrm>
            <a:off x="976312" y="4996934"/>
            <a:ext cx="5519738" cy="369332"/>
          </a:xfrm>
          <a:prstGeom prst="rect">
            <a:avLst/>
          </a:prstGeom>
          <a:noFill/>
          <a:ln>
            <a:noFill/>
          </a:ln>
        </p:spPr>
        <p:txBody>
          <a:bodyPr wrap="square" rtlCol="0" anchor="ctr" anchorCtr="1">
            <a:spAutoFit/>
          </a:bodyPr>
          <a:lstStyle/>
          <a:p>
            <a:r>
              <a:rPr lang="en-US" dirty="0" smtClean="0">
                <a:latin typeface="Times New Roman" panose="02020603050405020304" pitchFamily="18" charset="0"/>
                <a:cs typeface="Times New Roman" panose="02020603050405020304" pitchFamily="18" charset="0"/>
              </a:rPr>
              <a:t>Posting message service on Super peer P2P architecture</a:t>
            </a:r>
            <a:endParaRPr lang="en-US" dirty="0">
              <a:latin typeface="Times New Roman" panose="02020603050405020304" pitchFamily="18" charset="0"/>
              <a:cs typeface="Times New Roman" panose="02020603050405020304" pitchFamily="18" charset="0"/>
            </a:endParaRPr>
          </a:p>
        </p:txBody>
      </p:sp>
      <p:sp>
        <p:nvSpPr>
          <p:cNvPr id="12" name="TextBox 11"/>
          <p:cNvSpPr txBox="1"/>
          <p:nvPr/>
        </p:nvSpPr>
        <p:spPr>
          <a:xfrm>
            <a:off x="5810250" y="4787384"/>
            <a:ext cx="184731" cy="369332"/>
          </a:xfrm>
          <a:prstGeom prst="rect">
            <a:avLst/>
          </a:prstGeom>
          <a:noFill/>
          <a:ln>
            <a:solidFill>
              <a:schemeClr val="bg2"/>
            </a:solidFill>
          </a:ln>
        </p:spPr>
        <p:txBody>
          <a:bodyPr wrap="none" rtlCol="0" anchor="ctr" anchorCtr="1">
            <a:spAutoFit/>
          </a:bodyPr>
          <a:lstStyle/>
          <a:p>
            <a:endParaRPr lang="en-US" dirty="0"/>
          </a:p>
        </p:txBody>
      </p:sp>
      <p:sp>
        <p:nvSpPr>
          <p:cNvPr id="13" name="TextBox 12"/>
          <p:cNvSpPr txBox="1"/>
          <p:nvPr/>
        </p:nvSpPr>
        <p:spPr>
          <a:xfrm>
            <a:off x="6912769" y="4996934"/>
            <a:ext cx="5519738" cy="369332"/>
          </a:xfrm>
          <a:prstGeom prst="rect">
            <a:avLst/>
          </a:prstGeom>
          <a:noFill/>
          <a:ln>
            <a:noFill/>
          </a:ln>
        </p:spPr>
        <p:txBody>
          <a:bodyPr wrap="square" rtlCol="0" anchor="ctr" anchorCtr="1">
            <a:spAutoFit/>
          </a:bodyPr>
          <a:lstStyle/>
          <a:p>
            <a:r>
              <a:rPr lang="en-US" dirty="0" smtClean="0">
                <a:latin typeface="Times New Roman" panose="02020603050405020304" pitchFamily="18" charset="0"/>
                <a:cs typeface="Times New Roman" panose="02020603050405020304" pitchFamily="18" charset="0"/>
              </a:rPr>
              <a:t>Client-server architecture</a:t>
            </a:r>
            <a:endParaRPr lang="en-US" dirty="0">
              <a:latin typeface="Times New Roman" panose="02020603050405020304" pitchFamily="18" charset="0"/>
              <a:cs typeface="Times New Roman" panose="02020603050405020304" pitchFamily="18" charset="0"/>
            </a:endParaRPr>
          </a:p>
        </p:txBody>
      </p:sp>
      <p:sp>
        <p:nvSpPr>
          <p:cNvPr id="14" name="TextBox 13"/>
          <p:cNvSpPr txBox="1"/>
          <p:nvPr/>
        </p:nvSpPr>
        <p:spPr>
          <a:xfrm>
            <a:off x="-1042988" y="1736140"/>
            <a:ext cx="5310188" cy="461665"/>
          </a:xfrm>
          <a:prstGeom prst="rect">
            <a:avLst/>
          </a:prstGeom>
          <a:noFill/>
          <a:ln>
            <a:noFill/>
          </a:ln>
        </p:spPr>
        <p:txBody>
          <a:bodyPr wrap="square" rtlCol="0" anchor="ctr" anchorCtr="1">
            <a:spAutoFit/>
          </a:bodyPr>
          <a:lstStyle/>
          <a:p>
            <a:r>
              <a:rPr lang="en-US" sz="2400" b="1" dirty="0" smtClean="0">
                <a:latin typeface="Times New Roman" panose="02020603050405020304" pitchFamily="18" charset="0"/>
                <a:cs typeface="Times New Roman" panose="02020603050405020304" pitchFamily="18" charset="0"/>
              </a:rPr>
              <a:t>Topology</a:t>
            </a:r>
            <a:endParaRPr lang="en-US" sz="24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81241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DEMONSTRATION</a:t>
            </a:r>
            <a:endParaRPr lang="en-US" sz="3600" b="1" dirty="0">
              <a:latin typeface="Times New Roman" panose="02020603050405020304" pitchFamily="18" charset="0"/>
              <a:cs typeface="Times New Roman" panose="02020603050405020304" pitchFamily="18" charset="0"/>
            </a:endParaRPr>
          </a:p>
        </p:txBody>
      </p:sp>
      <p:pic>
        <p:nvPicPr>
          <p:cNvPr id="2" name="Posting_Offici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12192000" cy="6858000"/>
          </a:xfrm>
          <a:prstGeom prst="rect">
            <a:avLst/>
          </a:prstGeom>
        </p:spPr>
      </p:pic>
    </p:spTree>
    <p:extLst>
      <p:ext uri="{BB962C8B-B14F-4D97-AF65-F5344CB8AC3E}">
        <p14:creationId xmlns:p14="http://schemas.microsoft.com/office/powerpoint/2010/main" val="258925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CONCLUSION AND FUTURE WORKS</a:t>
            </a:r>
            <a:endParaRPr lang="en-US" sz="36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2209800" y="1686391"/>
            <a:ext cx="9144000" cy="4662815"/>
          </a:xfrm>
          <a:prstGeom prst="rect">
            <a:avLst/>
          </a:prstGeom>
          <a:noFill/>
          <a:ln>
            <a:noFill/>
          </a:ln>
        </p:spPr>
        <p:txBody>
          <a:bodyPr wrap="square" rtlCol="0" anchor="ctr" anchorCtr="1">
            <a:spAutoFit/>
          </a:bodyPr>
          <a:lstStyle/>
          <a:p>
            <a:pPr marL="285750" indent="-285750">
              <a:lnSpc>
                <a:spcPct val="150000"/>
              </a:lnSpc>
              <a:buFont typeface="Wingdings" panose="05000000000000000000" pitchFamily="2" charset="2"/>
              <a:buChar char="ü"/>
            </a:pPr>
            <a:r>
              <a:rPr lang="en-US" b="1" dirty="0" smtClean="0">
                <a:latin typeface="Times New Roman" panose="02020603050405020304" pitchFamily="18" charset="0"/>
                <a:cs typeface="Times New Roman" panose="02020603050405020304" pitchFamily="18" charset="0"/>
              </a:rPr>
              <a:t>Completed tasks: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S</a:t>
            </a:r>
            <a:r>
              <a:rPr lang="en-US" dirty="0" smtClean="0">
                <a:latin typeface="Times New Roman" panose="02020603050405020304" pitchFamily="18" charset="0"/>
                <a:cs typeface="Times New Roman" panose="02020603050405020304" pitchFamily="18" charset="0"/>
              </a:rPr>
              <a:t>olved </a:t>
            </a:r>
            <a:r>
              <a:rPr lang="en-US" dirty="0" smtClean="0">
                <a:latin typeface="Times New Roman" panose="02020603050405020304" pitchFamily="18" charset="0"/>
                <a:cs typeface="Times New Roman" panose="02020603050405020304" pitchFamily="18" charset="0"/>
              </a:rPr>
              <a:t>two</a:t>
            </a:r>
            <a:r>
              <a:rPr lang="en-US" dirty="0" smtClean="0">
                <a:latin typeface="Times New Roman" panose="02020603050405020304" pitchFamily="18" charset="0"/>
                <a:cs typeface="Times New Roman" panose="02020603050405020304" pitchFamily="18" charset="0"/>
              </a:rPr>
              <a:t> </a:t>
            </a:r>
            <a:r>
              <a:rPr lang="en-US" dirty="0" smtClean="0">
                <a:latin typeface="Times New Roman" panose="02020603050405020304" pitchFamily="18" charset="0"/>
                <a:cs typeface="Times New Roman" panose="02020603050405020304" pitchFamily="18" charset="0"/>
              </a:rPr>
              <a:t>main </a:t>
            </a:r>
            <a:r>
              <a:rPr lang="en-US" dirty="0" smtClean="0">
                <a:latin typeface="Times New Roman" panose="02020603050405020304" pitchFamily="18" charset="0"/>
                <a:cs typeface="Times New Roman" panose="02020603050405020304" pitchFamily="18" charset="0"/>
              </a:rPr>
              <a:t>issues:</a:t>
            </a:r>
            <a:endParaRPr lang="en-US" dirty="0" smtClean="0">
              <a:latin typeface="Times New Roman" panose="02020603050405020304" pitchFamily="18" charset="0"/>
              <a:cs typeface="Times New Roman" panose="02020603050405020304" pitchFamily="18" charset="0"/>
            </a:endParaRPr>
          </a:p>
          <a:p>
            <a:pPr marL="1200150" lvl="2" indent="-285750">
              <a:lnSpc>
                <a:spcPct val="15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 </a:t>
            </a:r>
            <a:r>
              <a:rPr lang="en-US" i="1" u="sng" dirty="0" smtClean="0">
                <a:latin typeface="Times New Roman" panose="02020603050405020304" pitchFamily="18" charset="0"/>
                <a:cs typeface="Times New Roman" panose="02020603050405020304" pitchFamily="18" charset="0"/>
              </a:rPr>
              <a:t>Privacy: </a:t>
            </a:r>
            <a:r>
              <a:rPr lang="en-US" dirty="0" smtClean="0">
                <a:latin typeface="Times New Roman" panose="02020603050405020304" pitchFamily="18" charset="0"/>
                <a:cs typeface="Times New Roman" panose="02020603050405020304" pitchFamily="18" charset="0"/>
              </a:rPr>
              <a:t>allows users keeping personal data in their own device and </a:t>
            </a:r>
            <a:r>
              <a:rPr lang="en-US" dirty="0">
                <a:latin typeface="Times New Roman" panose="02020603050405020304" pitchFamily="18" charset="0"/>
                <a:cs typeface="Times New Roman" panose="02020603050405020304" pitchFamily="18" charset="0"/>
              </a:rPr>
              <a:t>manage the dissemination of personal </a:t>
            </a:r>
            <a:r>
              <a:rPr lang="en-US" dirty="0" smtClean="0">
                <a:latin typeface="Times New Roman" panose="02020603050405020304" pitchFamily="18" charset="0"/>
                <a:cs typeface="Times New Roman" panose="02020603050405020304" pitchFamily="18" charset="0"/>
              </a:rPr>
              <a:t>data in the decentralized social network. </a:t>
            </a:r>
          </a:p>
          <a:p>
            <a:pPr marL="1200150" lvl="2" indent="-285750">
              <a:lnSpc>
                <a:spcPct val="150000"/>
              </a:lnSpc>
              <a:buFont typeface="Arial" panose="020B0604020202020204" pitchFamily="34" charset="0"/>
              <a:buChar char="•"/>
            </a:pPr>
            <a:r>
              <a:rPr lang="en-US" i="1" u="sng" dirty="0" smtClean="0">
                <a:latin typeface="Times New Roman" panose="02020603050405020304" pitchFamily="18" charset="0"/>
                <a:cs typeface="Times New Roman" panose="02020603050405020304" pitchFamily="18" charset="0"/>
              </a:rPr>
              <a:t>Storage: </a:t>
            </a:r>
            <a:r>
              <a:rPr lang="en-US" dirty="0" smtClean="0">
                <a:latin typeface="Times New Roman" panose="02020603050405020304" pitchFamily="18" charset="0"/>
                <a:cs typeface="Times New Roman" panose="02020603050405020304" pitchFamily="18" charset="0"/>
              </a:rPr>
              <a:t>prevents </a:t>
            </a:r>
            <a:r>
              <a:rPr lang="en-US" dirty="0">
                <a:latin typeface="Times New Roman" panose="02020603050405020304" pitchFamily="18" charset="0"/>
                <a:cs typeface="Times New Roman" panose="02020603050405020304" pitchFamily="18" charset="0"/>
              </a:rPr>
              <a:t>single point of failure </a:t>
            </a:r>
            <a:r>
              <a:rPr lang="en-US" dirty="0" smtClean="0">
                <a:latin typeface="Times New Roman" panose="02020603050405020304" pitchFamily="18" charset="0"/>
                <a:cs typeface="Times New Roman" panose="02020603050405020304" pitchFamily="18" charset="0"/>
              </a:rPr>
              <a:t>through super peers.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Retaining </a:t>
            </a:r>
            <a:r>
              <a:rPr lang="en-US" dirty="0" smtClean="0">
                <a:latin typeface="Times New Roman" panose="02020603050405020304" pitchFamily="18" charset="0"/>
                <a:cs typeface="Times New Roman" panose="02020603050405020304" pitchFamily="18" charset="0"/>
              </a:rPr>
              <a:t>and </a:t>
            </a:r>
            <a:r>
              <a:rPr lang="en-US" dirty="0" smtClean="0">
                <a:latin typeface="Times New Roman" panose="02020603050405020304" pitchFamily="18" charset="0"/>
                <a:cs typeface="Times New Roman" panose="02020603050405020304" pitchFamily="18" charset="0"/>
              </a:rPr>
              <a:t>expanding </a:t>
            </a:r>
            <a:r>
              <a:rPr lang="en-US" dirty="0">
                <a:latin typeface="Times New Roman" panose="02020603050405020304" pitchFamily="18" charset="0"/>
                <a:cs typeface="Times New Roman" panose="02020603050405020304" pitchFamily="18" charset="0"/>
              </a:rPr>
              <a:t>functionalities </a:t>
            </a:r>
            <a:r>
              <a:rPr lang="en-US" dirty="0" smtClean="0">
                <a:latin typeface="Times New Roman" panose="02020603050405020304" pitchFamily="18" charset="0"/>
                <a:cs typeface="Times New Roman" panose="02020603050405020304" pitchFamily="18" charset="0"/>
              </a:rPr>
              <a:t>as </a:t>
            </a:r>
            <a:r>
              <a:rPr lang="en-US" dirty="0" smtClean="0">
                <a:latin typeface="Times New Roman" panose="02020603050405020304" pitchFamily="18" charset="0"/>
                <a:cs typeface="Times New Roman" panose="02020603050405020304" pitchFamily="18" charset="0"/>
              </a:rPr>
              <a:t>Like, Comment, Notifications, Group Communication, etc</a:t>
            </a:r>
            <a:r>
              <a:rPr lang="en-US" dirty="0" smtClean="0">
                <a:latin typeface="Times New Roman" panose="02020603050405020304" pitchFamily="18" charset="0"/>
                <a:cs typeface="Times New Roman" panose="02020603050405020304" pitchFamily="18" charset="0"/>
              </a:rPr>
              <a:t>. on posting message service.</a:t>
            </a:r>
            <a:endParaRPr lang="en-US" dirty="0" smtClean="0">
              <a:latin typeface="Times New Roman" panose="02020603050405020304" pitchFamily="18" charset="0"/>
              <a:cs typeface="Times New Roman" panose="02020603050405020304" pitchFamily="18" charset="0"/>
            </a:endParaRPr>
          </a:p>
          <a:p>
            <a:pPr marL="285750" indent="-285750">
              <a:lnSpc>
                <a:spcPct val="150000"/>
              </a:lnSpc>
              <a:buFont typeface="Wingdings" panose="05000000000000000000" pitchFamily="2" charset="2"/>
              <a:buChar char="ü"/>
            </a:pPr>
            <a:r>
              <a:rPr lang="en-US" b="1" dirty="0" smtClean="0">
                <a:latin typeface="Times New Roman" panose="02020603050405020304" pitchFamily="18" charset="0"/>
                <a:cs typeface="Times New Roman" panose="02020603050405020304" pitchFamily="18" charset="0"/>
              </a:rPr>
              <a:t>F</a:t>
            </a:r>
            <a:r>
              <a:rPr lang="en-US" b="1" dirty="0" smtClean="0">
                <a:latin typeface="Times New Roman" panose="02020603050405020304" pitchFamily="18" charset="0"/>
                <a:cs typeface="Times New Roman" panose="02020603050405020304" pitchFamily="18" charset="0"/>
              </a:rPr>
              <a:t>uture works:</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Associate with authentication service. </a:t>
            </a:r>
          </a:p>
          <a:p>
            <a:pPr marL="742950" lvl="1" indent="-285750">
              <a:lnSpc>
                <a:spcPct val="150000"/>
              </a:lnSpc>
              <a:buFont typeface="Symbol" panose="05050102010706020507" pitchFamily="18" charset="2"/>
              <a:buChar char="-"/>
            </a:pPr>
            <a:r>
              <a:rPr lang="en-US" dirty="0" smtClean="0">
                <a:latin typeface="Times New Roman" panose="02020603050405020304" pitchFamily="18" charset="0"/>
                <a:cs typeface="Times New Roman" panose="02020603050405020304" pitchFamily="18" charset="0"/>
              </a:rPr>
              <a:t>A</a:t>
            </a:r>
            <a:r>
              <a:rPr lang="en-US" dirty="0" smtClean="0">
                <a:latin typeface="Times New Roman" panose="02020603050405020304" pitchFamily="18" charset="0"/>
                <a:cs typeface="Times New Roman" panose="02020603050405020304" pitchFamily="18" charset="0"/>
              </a:rPr>
              <a:t>dding </a:t>
            </a:r>
            <a:r>
              <a:rPr lang="en-US" dirty="0">
                <a:latin typeface="Times New Roman" panose="02020603050405020304" pitchFamily="18" charset="0"/>
                <a:cs typeface="Times New Roman" panose="02020603050405020304" pitchFamily="18" charset="0"/>
              </a:rPr>
              <a:t>some </a:t>
            </a:r>
            <a:r>
              <a:rPr lang="en-US" dirty="0" smtClean="0">
                <a:latin typeface="Times New Roman" panose="02020603050405020304" pitchFamily="18" charset="0"/>
                <a:cs typeface="Times New Roman" panose="02020603050405020304" pitchFamily="18" charset="0"/>
              </a:rPr>
              <a:t>functions </a:t>
            </a:r>
            <a:r>
              <a:rPr lang="en-US" dirty="0">
                <a:latin typeface="Times New Roman" panose="02020603050405020304" pitchFamily="18" charset="0"/>
                <a:cs typeface="Times New Roman" panose="02020603050405020304" pitchFamily="18" charset="0"/>
              </a:rPr>
              <a:t>such as </a:t>
            </a:r>
            <a:r>
              <a:rPr lang="en-US" dirty="0" smtClean="0">
                <a:latin typeface="Times New Roman" panose="02020603050405020304" pitchFamily="18" charset="0"/>
                <a:cs typeface="Times New Roman" panose="02020603050405020304" pitchFamily="18" charset="0"/>
              </a:rPr>
              <a:t>synchronization and encryption data, sharing </a:t>
            </a:r>
            <a:r>
              <a:rPr lang="en-US" dirty="0">
                <a:latin typeface="Times New Roman" panose="02020603050405020304" pitchFamily="18" charset="0"/>
                <a:cs typeface="Times New Roman" panose="02020603050405020304" pitchFamily="18" charset="0"/>
              </a:rPr>
              <a:t>photo, video, link or tagging, check-in location, making friends, etc. </a:t>
            </a:r>
          </a:p>
        </p:txBody>
      </p:sp>
    </p:spTree>
    <p:extLst>
      <p:ext uri="{BB962C8B-B14F-4D97-AF65-F5344CB8AC3E}">
        <p14:creationId xmlns:p14="http://schemas.microsoft.com/office/powerpoint/2010/main" val="40159846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REFERENCES</a:t>
            </a:r>
            <a:endParaRPr lang="en-US" sz="36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1314450" y="1690688"/>
            <a:ext cx="10039350" cy="4770537"/>
          </a:xfrm>
          <a:prstGeom prst="rect">
            <a:avLst/>
          </a:prstGeom>
          <a:noFill/>
          <a:ln>
            <a:noFill/>
          </a:ln>
        </p:spPr>
        <p:txBody>
          <a:bodyPr wrap="square" rtlCol="0" anchor="ctr" anchorCtr="1">
            <a:spAutoFit/>
          </a:bodyPr>
          <a:lstStyle/>
          <a:p>
            <a:pPr marL="342900" lvl="0" indent="-342900">
              <a:buFont typeface="+mj-lt"/>
              <a:buAutoNum type="arabicPeriod"/>
            </a:pPr>
            <a:r>
              <a:rPr lang="en-US" sz="1600" u="sng" dirty="0">
                <a:latin typeface="Times New Roman" panose="02020603050405020304" pitchFamily="18" charset="0"/>
                <a:cs typeface="Times New Roman" panose="02020603050405020304" pitchFamily="18" charset="0"/>
              </a:rPr>
              <a:t>Ha </a:t>
            </a:r>
            <a:r>
              <a:rPr lang="en-US" sz="1600" u="sng" dirty="0" err="1">
                <a:latin typeface="Times New Roman" panose="02020603050405020304" pitchFamily="18" charset="0"/>
                <a:cs typeface="Times New Roman" panose="02020603050405020304" pitchFamily="18" charset="0"/>
              </a:rPr>
              <a:t>Manh</a:t>
            </a:r>
            <a:r>
              <a:rPr lang="en-US" sz="1600" u="sng" dirty="0">
                <a:latin typeface="Times New Roman" panose="02020603050405020304" pitchFamily="18" charset="0"/>
                <a:cs typeface="Times New Roman" panose="02020603050405020304" pitchFamily="18" charset="0"/>
              </a:rPr>
              <a:t> Tran, </a:t>
            </a:r>
            <a:r>
              <a:rPr lang="en-US" sz="1600" u="sng" dirty="0" err="1">
                <a:latin typeface="Times New Roman" panose="02020603050405020304" pitchFamily="18" charset="0"/>
                <a:cs typeface="Times New Roman" panose="02020603050405020304" pitchFamily="18" charset="0"/>
              </a:rPr>
              <a:t>Khoi</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DuyVo</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Thanh</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Quoc</a:t>
            </a:r>
            <a:r>
              <a:rPr lang="en-US" sz="1600" u="sng" dirty="0">
                <a:latin typeface="Times New Roman" panose="02020603050405020304" pitchFamily="18" charset="0"/>
                <a:cs typeface="Times New Roman" panose="02020603050405020304" pitchFamily="18" charset="0"/>
              </a:rPr>
              <a:t> Le, </a:t>
            </a:r>
            <a:r>
              <a:rPr lang="en-US" sz="1600" u="sng" dirty="0" err="1">
                <a:latin typeface="Times New Roman" panose="02020603050405020304" pitchFamily="18" charset="0"/>
                <a:cs typeface="Times New Roman" panose="02020603050405020304" pitchFamily="18" charset="0"/>
              </a:rPr>
              <a:t>Thao</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Thi</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Thanh</a:t>
            </a:r>
            <a:r>
              <a:rPr lang="en-US" sz="1600" u="sng" dirty="0">
                <a:latin typeface="Times New Roman" panose="02020603050405020304" pitchFamily="18" charset="0"/>
                <a:cs typeface="Times New Roman" panose="02020603050405020304" pitchFamily="18" charset="0"/>
              </a:rPr>
              <a:t> </a:t>
            </a:r>
            <a:r>
              <a:rPr lang="en-US" sz="1600" u="sng" dirty="0" err="1">
                <a:latin typeface="Times New Roman" panose="02020603050405020304" pitchFamily="18" charset="0"/>
                <a:cs typeface="Times New Roman" panose="02020603050405020304" pitchFamily="18" charset="0"/>
              </a:rPr>
              <a:t>Phan</a:t>
            </a:r>
            <a:r>
              <a:rPr lang="en-US" sz="1600" u="sng" dirty="0">
                <a:latin typeface="Times New Roman" panose="02020603050405020304" pitchFamily="18" charset="0"/>
                <a:cs typeface="Times New Roman" panose="02020603050405020304" pitchFamily="18" charset="0"/>
              </a:rPr>
              <a:t>. “Peer-to-Peer Based Social Network”.  NICS conference: </a:t>
            </a:r>
            <a:r>
              <a:rPr lang="en-US" sz="1600" u="sng" dirty="0">
                <a:latin typeface="Times New Roman" panose="02020603050405020304" pitchFamily="18" charset="0"/>
                <a:cs typeface="Times New Roman" panose="02020603050405020304" pitchFamily="18" charset="0"/>
                <a:hlinkClick r:id="rId2"/>
              </a:rPr>
              <a:t>http://www.nafosted.gov.vn/nics2014</a:t>
            </a:r>
            <a:r>
              <a:rPr lang="en-US" sz="1600" u="sng" dirty="0" smtClean="0">
                <a:latin typeface="Times New Roman" panose="02020603050405020304" pitchFamily="18" charset="0"/>
                <a:cs typeface="Times New Roman" panose="02020603050405020304" pitchFamily="18" charset="0"/>
                <a:hlinkClick r:id="rId2"/>
              </a:rPr>
              <a:t>/</a:t>
            </a:r>
            <a:endParaRPr lang="en-US"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smtClean="0">
                <a:latin typeface="Times New Roman" panose="02020603050405020304" pitchFamily="18" charset="0"/>
                <a:cs typeface="Times New Roman" panose="02020603050405020304" pitchFamily="18" charset="0"/>
              </a:rPr>
              <a:t>H.M</a:t>
            </a:r>
            <a:r>
              <a:rPr lang="en-US" sz="1600" dirty="0">
                <a:latin typeface="Times New Roman" panose="02020603050405020304" pitchFamily="18" charset="0"/>
                <a:cs typeface="Times New Roman" panose="02020603050405020304" pitchFamily="18" charset="0"/>
              </a:rPr>
              <a:t>. Tran, K.V. Huynh, K.D. Vo, S.T. Le: Mobile Peer-to-Peer Approach for Social Computing Services in Distributed Environment. 4th International Symposium on Information and Communication Technology (</a:t>
            </a:r>
            <a:r>
              <a:rPr lang="en-US" sz="1600" dirty="0" err="1">
                <a:latin typeface="Times New Roman" panose="02020603050405020304" pitchFamily="18" charset="0"/>
                <a:cs typeface="Times New Roman" panose="02020603050405020304" pitchFamily="18" charset="0"/>
                <a:hlinkClick r:id="rId3"/>
              </a:rPr>
              <a:t>SoICT</a:t>
            </a:r>
            <a:r>
              <a:rPr lang="en-US" sz="1600" dirty="0">
                <a:latin typeface="Times New Roman" panose="02020603050405020304" pitchFamily="18" charset="0"/>
                <a:cs typeface="Times New Roman" panose="02020603050405020304" pitchFamily="18" charset="0"/>
                <a:hlinkClick r:id="rId3"/>
              </a:rPr>
              <a:t> 2013</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DaNang</a:t>
            </a:r>
            <a:r>
              <a:rPr lang="en-US" sz="1600" dirty="0">
                <a:latin typeface="Times New Roman" panose="02020603050405020304" pitchFamily="18" charset="0"/>
                <a:cs typeface="Times New Roman" panose="02020603050405020304" pitchFamily="18" charset="0"/>
              </a:rPr>
              <a:t> City, Dec. 2013. </a:t>
            </a:r>
            <a:r>
              <a:rPr lang="en-US" sz="1600" dirty="0" smtClean="0">
                <a:latin typeface="Times New Roman" panose="02020603050405020304" pitchFamily="18" charset="0"/>
                <a:cs typeface="Times New Roman" panose="02020603050405020304" pitchFamily="18" charset="0"/>
              </a:rPr>
              <a:t>ACM</a:t>
            </a:r>
            <a:endParaRPr lang="en-US"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err="1">
                <a:latin typeface="Times New Roman" panose="02020603050405020304" pitchFamily="18" charset="0"/>
                <a:cs typeface="Times New Roman" panose="02020603050405020304" pitchFamily="18" charset="0"/>
              </a:rPr>
              <a:t>B.Yangand</a:t>
            </a:r>
            <a:r>
              <a:rPr lang="en-US" sz="1600" dirty="0">
                <a:latin typeface="Times New Roman" panose="02020603050405020304" pitchFamily="18" charset="0"/>
                <a:cs typeface="Times New Roman" panose="02020603050405020304" pitchFamily="18" charset="0"/>
              </a:rPr>
              <a:t> H. Garcia-Molina. Designing a super peer network. InProc.19th International Conference on Data Engineering (ICDE’03), page 49, Los Alamitos, CA, USA, 2003. IEEE Computer Society.  </a:t>
            </a: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Gnutella Protocol Specification version 0.4. http://rfc- </a:t>
            </a:r>
            <a:r>
              <a:rPr lang="en-US" sz="1600" dirty="0" err="1">
                <a:latin typeface="Times New Roman" panose="02020603050405020304" pitchFamily="18" charset="0"/>
                <a:cs typeface="Times New Roman" panose="02020603050405020304" pitchFamily="18" charset="0"/>
              </a:rPr>
              <a:t>gnutella.sourceforge</a:t>
            </a:r>
            <a:r>
              <a:rPr lang="en-US" sz="1600" dirty="0">
                <a:latin typeface="Times New Roman" panose="02020603050405020304" pitchFamily="18" charset="0"/>
                <a:cs typeface="Times New Roman" panose="02020603050405020304" pitchFamily="18" charset="0"/>
              </a:rPr>
              <a:t>. net/developer/stable/index.html, 2001. Last access in Mar. 2013. </a:t>
            </a:r>
            <a:endParaRPr lang="en-US" sz="1600" dirty="0" smtClean="0">
              <a:latin typeface="Times New Roman" panose="02020603050405020304" pitchFamily="18" charset="0"/>
              <a:cs typeface="Times New Roman" panose="02020603050405020304" pitchFamily="18" charset="0"/>
            </a:endParaRPr>
          </a:p>
          <a:p>
            <a:pPr marL="342900" indent="-342900">
              <a:buFont typeface="+mj-lt"/>
              <a:buAutoNum type="arabicPeriod"/>
            </a:pPr>
            <a:r>
              <a:rPr lang="vi-VN" sz="1600" dirty="0">
                <a:latin typeface="Times New Roman" panose="02020603050405020304" pitchFamily="18" charset="0"/>
                <a:cs typeface="Times New Roman" panose="02020603050405020304" pitchFamily="18" charset="0"/>
              </a:rPr>
              <a:t>J.A., Garbacki, P., Wang, Jun, Bakker, A., Yang, J., Iosup, A., </a:t>
            </a:r>
            <a:r>
              <a:rPr lang="vi-VN" sz="1600" dirty="0">
                <a:latin typeface="Times New Roman" panose="02020603050405020304" pitchFamily="18" charset="0"/>
                <a:cs typeface="Times New Roman" panose="02020603050405020304" pitchFamily="18" charset="0"/>
                <a:hlinkClick r:id="rId4"/>
              </a:rPr>
              <a:t>Epema, D.H.J.</a:t>
            </a:r>
            <a:r>
              <a:rPr lang="vi-VN" sz="1600" dirty="0">
                <a:latin typeface="Times New Roman" panose="02020603050405020304" pitchFamily="18" charset="0"/>
                <a:cs typeface="Times New Roman" panose="02020603050405020304" pitchFamily="18" charset="0"/>
              </a:rPr>
              <a:t>, Reinders, M.J.T., Steen, M. van &amp; Sips, H.J. (2011). </a:t>
            </a:r>
            <a:r>
              <a:rPr lang="en-US" sz="1600" dirty="0">
                <a:latin typeface="Times New Roman" panose="02020603050405020304" pitchFamily="18" charset="0"/>
                <a:cs typeface="Times New Roman" panose="02020603050405020304" pitchFamily="18" charset="0"/>
                <a:hlinkClick r:id="rId5"/>
              </a:rPr>
              <a:t>TRIBLER: a social-based peer-to-peer system</a:t>
            </a:r>
            <a:r>
              <a:rPr lang="en-US" sz="1600" dirty="0">
                <a:latin typeface="Times New Roman" panose="02020603050405020304" pitchFamily="18" charset="0"/>
                <a:cs typeface="Times New Roman" panose="02020603050405020304" pitchFamily="18" charset="0"/>
              </a:rPr>
              <a:t>. Concurrency and Computation: Practice &amp; Experience, 20(2), 127-138. </a:t>
            </a:r>
            <a:r>
              <a:rPr lang="en-US" sz="1600" dirty="0">
                <a:latin typeface="Times New Roman" panose="02020603050405020304" pitchFamily="18" charset="0"/>
                <a:cs typeface="Times New Roman" panose="02020603050405020304" pitchFamily="18" charset="0"/>
                <a:hlinkClick r:id="rId6"/>
              </a:rPr>
              <a:t>in Web of Science </a:t>
            </a:r>
            <a:r>
              <a:rPr lang="en-US" sz="1600" dirty="0" smtClean="0">
                <a:latin typeface="Times New Roman" panose="02020603050405020304" pitchFamily="18" charset="0"/>
                <a:cs typeface="Times New Roman" panose="02020603050405020304" pitchFamily="18" charset="0"/>
                <a:hlinkClick r:id="rId6"/>
              </a:rPr>
              <a:t>Cited</a:t>
            </a:r>
            <a:endParaRPr lang="en-US"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fr-FR" sz="1600" dirty="0">
                <a:latin typeface="Times New Roman" panose="02020603050405020304" pitchFamily="18" charset="0"/>
                <a:cs typeface="Times New Roman" panose="02020603050405020304" pitchFamily="18" charset="0"/>
                <a:hlinkClick r:id="rId7"/>
              </a:rPr>
              <a:t>Sonja </a:t>
            </a:r>
            <a:r>
              <a:rPr lang="fr-FR" sz="1600" dirty="0" err="1">
                <a:latin typeface="Times New Roman" panose="02020603050405020304" pitchFamily="18" charset="0"/>
                <a:cs typeface="Times New Roman" panose="02020603050405020304" pitchFamily="18" charset="0"/>
                <a:hlinkClick r:id="rId7"/>
              </a:rPr>
              <a:t>Buchegger</a:t>
            </a:r>
            <a:r>
              <a:rPr lang="fr-FR" sz="1600" dirty="0">
                <a:latin typeface="Times New Roman" panose="02020603050405020304" pitchFamily="18" charset="0"/>
                <a:cs typeface="Times New Roman" panose="02020603050405020304" pitchFamily="18" charset="0"/>
              </a:rPr>
              <a:t>, </a:t>
            </a:r>
            <a:r>
              <a:rPr lang="fr-FR" sz="1600" dirty="0">
                <a:latin typeface="Times New Roman" panose="02020603050405020304" pitchFamily="18" charset="0"/>
                <a:cs typeface="Times New Roman" panose="02020603050405020304" pitchFamily="18" charset="0"/>
                <a:hlinkClick r:id="rId8"/>
              </a:rPr>
              <a:t>Doris </a:t>
            </a:r>
            <a:r>
              <a:rPr lang="fr-FR" sz="1600" dirty="0" err="1">
                <a:latin typeface="Times New Roman" panose="02020603050405020304" pitchFamily="18" charset="0"/>
                <a:cs typeface="Times New Roman" panose="02020603050405020304" pitchFamily="18" charset="0"/>
                <a:hlinkClick r:id="rId8"/>
              </a:rPr>
              <a:t>Schiöberg</a:t>
            </a:r>
            <a:r>
              <a:rPr lang="fr-FR" sz="1600" dirty="0">
                <a:latin typeface="Times New Roman" panose="02020603050405020304" pitchFamily="18" charset="0"/>
                <a:cs typeface="Times New Roman" panose="02020603050405020304" pitchFamily="18" charset="0"/>
              </a:rPr>
              <a:t>, </a:t>
            </a:r>
            <a:r>
              <a:rPr lang="fr-FR" sz="1600" dirty="0">
                <a:latin typeface="Times New Roman" panose="02020603050405020304" pitchFamily="18" charset="0"/>
                <a:cs typeface="Times New Roman" panose="02020603050405020304" pitchFamily="18" charset="0"/>
                <a:hlinkClick r:id="rId9"/>
              </a:rPr>
              <a:t>Le H. Vu</a:t>
            </a:r>
            <a:r>
              <a:rPr lang="fr-FR" sz="1600" dirty="0">
                <a:latin typeface="Times New Roman" panose="02020603050405020304" pitchFamily="18" charset="0"/>
                <a:cs typeface="Times New Roman" panose="02020603050405020304" pitchFamily="18" charset="0"/>
              </a:rPr>
              <a:t>, </a:t>
            </a:r>
            <a:r>
              <a:rPr lang="fr-FR" sz="1600" dirty="0" err="1">
                <a:latin typeface="Times New Roman" panose="02020603050405020304" pitchFamily="18" charset="0"/>
                <a:cs typeface="Times New Roman" panose="02020603050405020304" pitchFamily="18" charset="0"/>
                <a:hlinkClick r:id="rId10"/>
              </a:rPr>
              <a:t>AnwitamanDatta</a:t>
            </a:r>
            <a:r>
              <a:rPr lang="fr-FR"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PeerSoN</a:t>
            </a:r>
            <a:r>
              <a:rPr lang="en-US" sz="1600" dirty="0">
                <a:latin typeface="Times New Roman" panose="02020603050405020304" pitchFamily="18" charset="0"/>
                <a:cs typeface="Times New Roman" panose="02020603050405020304" pitchFamily="18" charset="0"/>
              </a:rPr>
              <a:t>: P2P social networking: early experiences and insights. In SNS '09: Proceedings of the Second ACM </a:t>
            </a:r>
            <a:r>
              <a:rPr lang="en-US" sz="1600" dirty="0" err="1">
                <a:latin typeface="Times New Roman" panose="02020603050405020304" pitchFamily="18" charset="0"/>
                <a:cs typeface="Times New Roman" panose="02020603050405020304" pitchFamily="18" charset="0"/>
              </a:rPr>
              <a:t>EuroSys</a:t>
            </a:r>
            <a:r>
              <a:rPr lang="en-US" sz="1600" dirty="0">
                <a:latin typeface="Times New Roman" panose="02020603050405020304" pitchFamily="18" charset="0"/>
                <a:cs typeface="Times New Roman" panose="02020603050405020304" pitchFamily="18" charset="0"/>
              </a:rPr>
              <a:t> Workshop on Social Network Systems (2009), pp. 46-52, </a:t>
            </a:r>
            <a:r>
              <a:rPr lang="en-US" sz="1600" dirty="0" smtClean="0">
                <a:latin typeface="Times New Roman" panose="02020603050405020304" pitchFamily="18" charset="0"/>
                <a:cs typeface="Times New Roman" panose="02020603050405020304" pitchFamily="18" charset="0"/>
                <a:hlinkClick r:id="rId11"/>
              </a:rPr>
              <a:t>doi:10.1145/1578002.1578010</a:t>
            </a:r>
            <a:endParaRPr lang="en-US"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Decentralized Online Social Networks. </a:t>
            </a:r>
            <a:r>
              <a:rPr lang="en-US" sz="1600" dirty="0" err="1">
                <a:latin typeface="Times New Roman" panose="02020603050405020304" pitchFamily="18" charset="0"/>
                <a:cs typeface="Times New Roman" panose="02020603050405020304" pitchFamily="18" charset="0"/>
              </a:rPr>
              <a:t>Anwitaman</a:t>
            </a:r>
            <a:r>
              <a:rPr lang="en-US" sz="1600" dirty="0">
                <a:latin typeface="Times New Roman" panose="02020603050405020304" pitchFamily="18" charset="0"/>
                <a:cs typeface="Times New Roman" panose="02020603050405020304" pitchFamily="18" charset="0"/>
              </a:rPr>
              <a:t> </a:t>
            </a:r>
            <a:r>
              <a:rPr lang="en-US" sz="1600" dirty="0" err="1">
                <a:latin typeface="Times New Roman" panose="02020603050405020304" pitchFamily="18" charset="0"/>
                <a:cs typeface="Times New Roman" panose="02020603050405020304" pitchFamily="18" charset="0"/>
              </a:rPr>
              <a:t>Datta</a:t>
            </a:r>
            <a:r>
              <a:rPr lang="en-US" sz="1600" dirty="0">
                <a:latin typeface="Times New Roman" panose="02020603050405020304" pitchFamily="18" charset="0"/>
                <a:cs typeface="Times New Roman" panose="02020603050405020304" pitchFamily="18" charset="0"/>
              </a:rPr>
              <a:t>, Sonja </a:t>
            </a:r>
            <a:r>
              <a:rPr lang="en-US" sz="1600" dirty="0" err="1">
                <a:latin typeface="Times New Roman" panose="02020603050405020304" pitchFamily="18" charset="0"/>
                <a:cs typeface="Times New Roman" panose="02020603050405020304" pitchFamily="18" charset="0"/>
              </a:rPr>
              <a:t>Buchegger</a:t>
            </a:r>
            <a:r>
              <a:rPr lang="en-US" sz="1600" dirty="0">
                <a:latin typeface="Times New Roman" panose="02020603050405020304" pitchFamily="18" charset="0"/>
                <a:cs typeface="Times New Roman" panose="02020603050405020304" pitchFamily="18" charset="0"/>
              </a:rPr>
              <a:t>, Le Hung </a:t>
            </a:r>
            <a:r>
              <a:rPr lang="en-US" sz="1600" dirty="0" err="1">
                <a:latin typeface="Times New Roman" panose="02020603050405020304" pitchFamily="18" charset="0"/>
                <a:cs typeface="Times New Roman" panose="02020603050405020304" pitchFamily="18" charset="0"/>
              </a:rPr>
              <a:t>Vu,ThorstenStrufe,and</a:t>
            </a:r>
            <a:r>
              <a:rPr lang="en-US" sz="1600" dirty="0">
                <a:latin typeface="Times New Roman" panose="02020603050405020304" pitchFamily="18" charset="0"/>
                <a:cs typeface="Times New Roman" panose="02020603050405020304" pitchFamily="18" charset="0"/>
              </a:rPr>
              <a:t> Krzysztof </a:t>
            </a:r>
            <a:r>
              <a:rPr lang="en-US" sz="1600" dirty="0" err="1">
                <a:latin typeface="Times New Roman" panose="02020603050405020304" pitchFamily="18" charset="0"/>
                <a:cs typeface="Times New Roman" panose="02020603050405020304" pitchFamily="18" charset="0"/>
              </a:rPr>
              <a:t>Rzadca</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a:p>
            <a:pPr marL="342900" lvl="0" indent="-342900">
              <a:buFont typeface="+mj-lt"/>
              <a:buAutoNum type="arabicPeriod"/>
            </a:pPr>
            <a:r>
              <a:rPr lang="en-US" sz="1600" dirty="0">
                <a:latin typeface="Times New Roman" panose="02020603050405020304" pitchFamily="18" charset="0"/>
                <a:cs typeface="Times New Roman" panose="02020603050405020304" pitchFamily="18" charset="0"/>
              </a:rPr>
              <a:t>Stefan </a:t>
            </a:r>
            <a:r>
              <a:rPr lang="en-US" sz="1600" dirty="0" err="1">
                <a:latin typeface="Times New Roman" panose="02020603050405020304" pitchFamily="18" charset="0"/>
                <a:cs typeface="Times New Roman" panose="02020603050405020304" pitchFamily="18" charset="0"/>
              </a:rPr>
              <a:t>Saroui</a:t>
            </a:r>
            <a:r>
              <a:rPr lang="en-US" sz="1600" dirty="0">
                <a:latin typeface="Times New Roman" panose="02020603050405020304" pitchFamily="18" charset="0"/>
                <a:cs typeface="Times New Roman" panose="02020603050405020304" pitchFamily="18" charset="0"/>
              </a:rPr>
              <a:t>, P. Krishna </a:t>
            </a:r>
            <a:r>
              <a:rPr lang="en-US" sz="1600" dirty="0" err="1">
                <a:latin typeface="Times New Roman" panose="02020603050405020304" pitchFamily="18" charset="0"/>
                <a:cs typeface="Times New Roman" panose="02020603050405020304" pitchFamily="18" charset="0"/>
              </a:rPr>
              <a:t>Gummadi</a:t>
            </a:r>
            <a:r>
              <a:rPr lang="en-US" sz="1600" dirty="0">
                <a:latin typeface="Times New Roman" panose="02020603050405020304" pitchFamily="18" charset="0"/>
                <a:cs typeface="Times New Roman" panose="02020603050405020304" pitchFamily="18" charset="0"/>
              </a:rPr>
              <a:t>, and Steven D. Gribble. Measurement Study of Peer-to-Peer File Sharing Systems. Technical report, Department of Computer Science &amp; Engineering, University of Washington, 2002</a:t>
            </a:r>
            <a:r>
              <a:rPr lang="en-US" sz="1600" dirty="0" smtClean="0">
                <a:latin typeface="Times New Roman" panose="02020603050405020304" pitchFamily="18" charset="0"/>
                <a:cs typeface="Times New Roman" panose="02020603050405020304" pitchFamily="18" charset="0"/>
              </a:rPr>
              <a:t>.</a:t>
            </a:r>
            <a:endParaRPr lang="en-US"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3290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457450" y="1908175"/>
            <a:ext cx="7296150" cy="1325563"/>
          </a:xfrm>
          <a:prstGeom prst="rect">
            <a:avLst/>
          </a:prstGeom>
        </p:spPr>
        <p:txBody>
          <a:bodyPr vert="horz" lIns="91440" tIns="45720" rIns="91440" bIns="45720" rtlCol="0" anchor="ctr">
            <a:no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pPr algn="ctr"/>
            <a:r>
              <a:rPr lang="en-US"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THANK YOU</a:t>
            </a:r>
          </a:p>
          <a:p>
            <a:pPr algn="ctr"/>
            <a:r>
              <a:rPr lang="en-US"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 FOR </a:t>
            </a:r>
          </a:p>
          <a:p>
            <a:pPr algn="ctr"/>
            <a:r>
              <a:rPr lang="en-US" b="1" dirty="0" smtClean="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LISTENING</a:t>
            </a:r>
            <a:endParaRPr lang="en-US"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484384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normAutofit/>
          </a:bodyPr>
          <a:lstStyle/>
          <a:p>
            <a:r>
              <a:rPr lang="en-US" sz="3600" b="1" dirty="0" smtClean="0">
                <a:latin typeface="Times New Roman" panose="02020603050405020304" pitchFamily="18" charset="0"/>
                <a:cs typeface="Times New Roman" panose="02020603050405020304" pitchFamily="18" charset="0"/>
              </a:rPr>
              <a:t>OUTLINE</a:t>
            </a:r>
            <a:endParaRPr lang="en-US" sz="36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324100" y="1690688"/>
            <a:ext cx="7197213" cy="4401205"/>
          </a:xfrm>
          <a:prstGeom prst="rect">
            <a:avLst/>
          </a:prstGeom>
          <a:noFill/>
          <a:ln>
            <a:noFill/>
          </a:ln>
        </p:spPr>
        <p:txBody>
          <a:bodyPr wrap="square" rtlCol="0" anchor="ctr" anchorCtr="1">
            <a:spAutoFit/>
          </a:bodyPr>
          <a:lstStyle/>
          <a:p>
            <a:pPr marL="457200" lvl="0" indent="-457200">
              <a:lnSpc>
                <a:spcPct val="150000"/>
              </a:lnSpc>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Motivation</a:t>
            </a:r>
          </a:p>
          <a:p>
            <a:pPr marL="457200" lvl="0" indent="-457200">
              <a:lnSpc>
                <a:spcPct val="150000"/>
              </a:lnSpc>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Problem Description</a:t>
            </a:r>
          </a:p>
          <a:p>
            <a:pPr marL="457200" indent="-457200">
              <a:lnSpc>
                <a:spcPct val="150000"/>
              </a:lnSpc>
              <a:buFont typeface="Wingdings" panose="05000000000000000000" pitchFamily="2" charset="2"/>
              <a:buChar char="v"/>
            </a:pPr>
            <a:r>
              <a:rPr lang="en-US" sz="2800" b="1" dirty="0" smtClean="0">
                <a:latin typeface="Times New Roman" panose="02020603050405020304" pitchFamily="18" charset="0"/>
                <a:cs typeface="Times New Roman" panose="02020603050405020304" pitchFamily="18" charset="0"/>
              </a:rPr>
              <a:t>Existing Solutions</a:t>
            </a:r>
            <a:endParaRPr lang="en-US" sz="2800" b="1" dirty="0">
              <a:latin typeface="Times New Roman" panose="02020603050405020304" pitchFamily="18" charset="0"/>
              <a:cs typeface="Times New Roman" panose="02020603050405020304" pitchFamily="18" charset="0"/>
            </a:endParaRPr>
          </a:p>
          <a:p>
            <a:pPr marL="457200" indent="-457200">
              <a:lnSpc>
                <a:spcPct val="150000"/>
              </a:lnSpc>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System Architecture Proposal</a:t>
            </a:r>
          </a:p>
          <a:p>
            <a:pPr marL="457200" indent="-457200">
              <a:lnSpc>
                <a:spcPct val="150000"/>
              </a:lnSpc>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Demonstration</a:t>
            </a:r>
          </a:p>
          <a:p>
            <a:pPr marL="457200" lvl="0" indent="-457200">
              <a:lnSpc>
                <a:spcPct val="150000"/>
              </a:lnSpc>
              <a:buFont typeface="Wingdings" panose="05000000000000000000" pitchFamily="2" charset="2"/>
              <a:buChar char="v"/>
            </a:pPr>
            <a:r>
              <a:rPr lang="en-US" sz="2800" b="1" dirty="0">
                <a:latin typeface="Times New Roman" panose="02020603050405020304" pitchFamily="18" charset="0"/>
                <a:cs typeface="Times New Roman" panose="02020603050405020304" pitchFamily="18" charset="0"/>
              </a:rPr>
              <a:t>Conclusion </a:t>
            </a:r>
            <a:r>
              <a:rPr lang="en-US" sz="2800" b="1" dirty="0" smtClean="0">
                <a:latin typeface="Times New Roman" panose="02020603050405020304" pitchFamily="18" charset="0"/>
                <a:cs typeface="Times New Roman" panose="02020603050405020304" pitchFamily="18" charset="0"/>
              </a:rPr>
              <a:t>and Future </a:t>
            </a:r>
            <a:r>
              <a:rPr lang="en-US" sz="2800" b="1" dirty="0" smtClean="0">
                <a:latin typeface="Times New Roman" panose="02020603050405020304" pitchFamily="18" charset="0"/>
                <a:cs typeface="Times New Roman" panose="02020603050405020304" pitchFamily="18" charset="0"/>
              </a:rPr>
              <a:t>Works</a:t>
            </a:r>
            <a:endParaRPr lang="en-US" sz="2800" b="1" dirty="0">
              <a:latin typeface="Times New Roman" panose="02020603050405020304" pitchFamily="18" charset="0"/>
              <a:cs typeface="Times New Roman" panose="02020603050405020304" pitchFamily="18" charset="0"/>
            </a:endParaRPr>
          </a:p>
          <a:p>
            <a:endParaRPr lang="en-US" sz="2800" b="1" dirty="0"/>
          </a:p>
        </p:txBody>
      </p:sp>
    </p:spTree>
    <p:extLst>
      <p:ext uri="{BB962C8B-B14F-4D97-AF65-F5344CB8AC3E}">
        <p14:creationId xmlns:p14="http://schemas.microsoft.com/office/powerpoint/2010/main" val="2364934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MOTIVATION</a:t>
            </a:r>
            <a:endParaRPr lang="en-US" sz="36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704850" y="1605321"/>
            <a:ext cx="11296650" cy="4647426"/>
          </a:xfrm>
          <a:prstGeom prst="rect">
            <a:avLst/>
          </a:prstGeom>
          <a:noFill/>
          <a:ln>
            <a:noFill/>
          </a:ln>
        </p:spPr>
        <p:txBody>
          <a:bodyPr wrap="square" rtlCol="0" anchor="ctr" anchorCtr="1">
            <a:spAutoFit/>
          </a:bodyPr>
          <a:lstStyle/>
          <a:p>
            <a:pPr marL="285750" lvl="0" indent="-285750">
              <a:lnSpc>
                <a:spcPct val="20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T</a:t>
            </a:r>
            <a:r>
              <a:rPr lang="en-US" dirty="0" smtClean="0">
                <a:latin typeface="Times New Roman" panose="02020603050405020304" pitchFamily="18" charset="0"/>
                <a:cs typeface="Times New Roman" panose="02020603050405020304" pitchFamily="18" charset="0"/>
              </a:rPr>
              <a:t>wo main types </a:t>
            </a:r>
            <a:r>
              <a:rPr lang="en-US" dirty="0">
                <a:latin typeface="Times New Roman" panose="02020603050405020304" pitchFamily="18" charset="0"/>
                <a:cs typeface="Times New Roman" panose="02020603050405020304" pitchFamily="18" charset="0"/>
              </a:rPr>
              <a:t>of </a:t>
            </a:r>
            <a:r>
              <a:rPr lang="en-US" dirty="0" smtClean="0">
                <a:latin typeface="Times New Roman" panose="02020603050405020304" pitchFamily="18" charset="0"/>
                <a:cs typeface="Times New Roman" panose="02020603050405020304" pitchFamily="18" charset="0"/>
              </a:rPr>
              <a:t>services on social networks:</a:t>
            </a:r>
            <a:endParaRPr lang="en-US" dirty="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i="1" dirty="0">
                <a:latin typeface="Times New Roman" panose="02020603050405020304" pitchFamily="18" charset="0"/>
                <a:cs typeface="Times New Roman" panose="02020603050405020304" pitchFamily="18" charset="0"/>
              </a:rPr>
              <a:t>Text </a:t>
            </a:r>
            <a:r>
              <a:rPr lang="en-US" i="1" dirty="0" smtClean="0">
                <a:latin typeface="Times New Roman" panose="02020603050405020304" pitchFamily="18" charset="0"/>
                <a:cs typeface="Times New Roman" panose="02020603050405020304" pitchFamily="18" charset="0"/>
              </a:rPr>
              <a:t>exchanging</a:t>
            </a:r>
            <a:endParaRPr lang="en-US" i="1" dirty="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i="1" dirty="0" smtClean="0">
                <a:latin typeface="Times New Roman" panose="02020603050405020304" pitchFamily="18" charset="0"/>
                <a:cs typeface="Times New Roman" panose="02020603050405020304" pitchFamily="18" charset="0"/>
              </a:rPr>
              <a:t>Resource sharing</a:t>
            </a:r>
            <a:endParaRPr lang="en-US" i="1" dirty="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Disa</a:t>
            </a:r>
            <a:r>
              <a:rPr lang="en-US" dirty="0" smtClean="0">
                <a:latin typeface="Times New Roman" panose="02020603050405020304" pitchFamily="18" charset="0"/>
                <a:cs typeface="Times New Roman" panose="02020603050405020304" pitchFamily="18" charset="0"/>
              </a:rPr>
              <a:t>dvantages </a:t>
            </a:r>
            <a:r>
              <a:rPr lang="en-US" dirty="0" smtClean="0">
                <a:latin typeface="Times New Roman" panose="02020603050405020304" pitchFamily="18" charset="0"/>
                <a:cs typeface="Times New Roman" panose="02020603050405020304" pitchFamily="18" charset="0"/>
              </a:rPr>
              <a:t>of client-server architecture:</a:t>
            </a:r>
            <a:endParaRPr lang="en-US" dirty="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i="1" dirty="0">
                <a:latin typeface="Times New Roman" panose="02020603050405020304" pitchFamily="18" charset="0"/>
                <a:cs typeface="Times New Roman" panose="02020603050405020304" pitchFamily="18" charset="0"/>
              </a:rPr>
              <a:t>Privacy </a:t>
            </a:r>
            <a:r>
              <a:rPr lang="en-US" i="1" dirty="0" smtClean="0">
                <a:latin typeface="Times New Roman" panose="02020603050405020304" pitchFamily="18" charset="0"/>
                <a:cs typeface="Times New Roman" panose="02020603050405020304" pitchFamily="18" charset="0"/>
              </a:rPr>
              <a:t>issues</a:t>
            </a:r>
          </a:p>
          <a:p>
            <a:pPr marL="742950" lvl="1" indent="-285750">
              <a:lnSpc>
                <a:spcPct val="200000"/>
              </a:lnSpc>
              <a:buFont typeface="Arial" panose="020B0604020202020204" pitchFamily="34" charset="0"/>
              <a:buChar char="•"/>
            </a:pPr>
            <a:r>
              <a:rPr lang="en-US" i="1" dirty="0" smtClean="0">
                <a:latin typeface="Times New Roman" panose="02020603050405020304" pitchFamily="18" charset="0"/>
                <a:cs typeface="Times New Roman" panose="02020603050405020304" pitchFamily="18" charset="0"/>
              </a:rPr>
              <a:t>Storage issues</a:t>
            </a:r>
            <a:endParaRPr lang="en-US" i="1" dirty="0">
              <a:latin typeface="Times New Roman" panose="02020603050405020304" pitchFamily="18" charset="0"/>
              <a:cs typeface="Times New Roman" panose="02020603050405020304" pitchFamily="18" charset="0"/>
            </a:endParaRPr>
          </a:p>
          <a:p>
            <a:pPr marL="285750" indent="-285750">
              <a:lnSpc>
                <a:spcPct val="200000"/>
              </a:lnSpc>
              <a:buFont typeface="Calibri" panose="020F0502020204030204" pitchFamily="34" charset="0"/>
              <a:buChar char="→"/>
            </a:pPr>
            <a:r>
              <a:rPr lang="en-US" sz="2000" b="1" dirty="0" smtClean="0">
                <a:latin typeface="Times New Roman" panose="02020603050405020304" pitchFamily="18" charset="0"/>
                <a:cs typeface="Times New Roman" panose="02020603050405020304" pitchFamily="18" charset="0"/>
              </a:rPr>
              <a:t>Propose a posting message services (text </a:t>
            </a:r>
            <a:r>
              <a:rPr lang="en-US" sz="2000" b="1" dirty="0" smtClean="0">
                <a:latin typeface="Times New Roman" panose="02020603050405020304" pitchFamily="18" charset="0"/>
                <a:cs typeface="Times New Roman" panose="02020603050405020304" pitchFamily="18" charset="0"/>
              </a:rPr>
              <a:t>exchanging </a:t>
            </a:r>
            <a:r>
              <a:rPr lang="en-US" sz="2000" b="1" dirty="0" smtClean="0">
                <a:latin typeface="Times New Roman" panose="02020603050405020304" pitchFamily="18" charset="0"/>
                <a:cs typeface="Times New Roman" panose="02020603050405020304" pitchFamily="18" charset="0"/>
              </a:rPr>
              <a:t>service) on decentralized social network to solves these problems</a:t>
            </a:r>
            <a:endParaRPr lang="en-US" sz="2000" b="1"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508068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PROBLEM DESCRIPTION</a:t>
            </a:r>
            <a:endParaRPr lang="en-US" sz="36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2324100" y="2002922"/>
            <a:ext cx="8448261" cy="3554819"/>
          </a:xfrm>
          <a:prstGeom prst="rect">
            <a:avLst/>
          </a:prstGeom>
          <a:noFill/>
          <a:ln>
            <a:noFill/>
          </a:ln>
        </p:spPr>
        <p:txBody>
          <a:bodyPr wrap="square" rtlCol="0" anchor="ctr" anchorCtr="1">
            <a:spAutoFit/>
          </a:bodyPr>
          <a:lstStyle/>
          <a:p>
            <a:pPr>
              <a:lnSpc>
                <a:spcPct val="250000"/>
              </a:lnSpc>
            </a:pPr>
            <a:r>
              <a:rPr lang="en-US" dirty="0">
                <a:latin typeface="Times New Roman" panose="02020603050405020304" pitchFamily="18" charset="0"/>
                <a:cs typeface="Times New Roman" panose="02020603050405020304" pitchFamily="18" charset="0"/>
              </a:rPr>
              <a:t>How to solve privacy issues </a:t>
            </a:r>
            <a:r>
              <a:rPr lang="en-US" dirty="0" smtClean="0">
                <a:latin typeface="Times New Roman" panose="02020603050405020304" pitchFamily="18" charset="0"/>
                <a:cs typeface="Times New Roman" panose="02020603050405020304" pitchFamily="18" charset="0"/>
              </a:rPr>
              <a:t>on decentralized social network? </a:t>
            </a:r>
            <a:endParaRPr lang="en-US" dirty="0">
              <a:latin typeface="Times New Roman" panose="02020603050405020304" pitchFamily="18" charset="0"/>
              <a:cs typeface="Times New Roman" panose="02020603050405020304" pitchFamily="18" charset="0"/>
            </a:endParaRPr>
          </a:p>
          <a:p>
            <a:pPr>
              <a:lnSpc>
                <a:spcPct val="250000"/>
              </a:lnSpc>
            </a:pPr>
            <a:r>
              <a:rPr lang="en-US" dirty="0">
                <a:latin typeface="Times New Roman" panose="02020603050405020304" pitchFamily="18" charset="0"/>
                <a:cs typeface="Times New Roman" panose="02020603050405020304" pitchFamily="18" charset="0"/>
              </a:rPr>
              <a:t>How to solve </a:t>
            </a:r>
            <a:r>
              <a:rPr lang="en-US" dirty="0" smtClean="0">
                <a:latin typeface="Times New Roman" panose="02020603050405020304" pitchFamily="18" charset="0"/>
                <a:cs typeface="Times New Roman" panose="02020603050405020304" pitchFamily="18" charset="0"/>
              </a:rPr>
              <a:t>storage issues </a:t>
            </a:r>
            <a:r>
              <a:rPr lang="en-US" dirty="0">
                <a:latin typeface="Times New Roman" panose="02020603050405020304" pitchFamily="18" charset="0"/>
                <a:cs typeface="Times New Roman" panose="02020603050405020304" pitchFamily="18" charset="0"/>
              </a:rPr>
              <a:t>on decentralized social network</a:t>
            </a:r>
            <a:r>
              <a:rPr lang="en-US" dirty="0" smtClean="0">
                <a:latin typeface="Times New Roman" panose="02020603050405020304" pitchFamily="18" charset="0"/>
                <a:cs typeface="Times New Roman" panose="02020603050405020304" pitchFamily="18" charset="0"/>
              </a:rPr>
              <a:t>? </a:t>
            </a:r>
          </a:p>
          <a:p>
            <a:pPr>
              <a:lnSpc>
                <a:spcPct val="250000"/>
              </a:lnSpc>
            </a:pPr>
            <a:r>
              <a:rPr lang="en-US" dirty="0" smtClean="0">
                <a:latin typeface="Times New Roman" panose="02020603050405020304" pitchFamily="18" charset="0"/>
                <a:cs typeface="Times New Roman" panose="02020603050405020304" pitchFamily="18" charset="0"/>
              </a:rPr>
              <a:t>What architecture </a:t>
            </a:r>
            <a:r>
              <a:rPr lang="en-US" dirty="0">
                <a:latin typeface="Times New Roman" panose="02020603050405020304" pitchFamily="18" charset="0"/>
                <a:cs typeface="Times New Roman" panose="02020603050405020304" pitchFamily="18" charset="0"/>
              </a:rPr>
              <a:t>suitable </a:t>
            </a:r>
            <a:r>
              <a:rPr lang="en-US" dirty="0" smtClean="0">
                <a:latin typeface="Times New Roman" panose="02020603050405020304" pitchFamily="18" charset="0"/>
                <a:cs typeface="Times New Roman" panose="02020603050405020304" pitchFamily="18" charset="0"/>
              </a:rPr>
              <a:t>for posting message service </a:t>
            </a:r>
            <a:r>
              <a:rPr lang="en-US" dirty="0">
                <a:latin typeface="Times New Roman" panose="02020603050405020304" pitchFamily="18" charset="0"/>
                <a:cs typeface="Times New Roman" panose="02020603050405020304" pitchFamily="18" charset="0"/>
              </a:rPr>
              <a:t>on decentralized social network</a:t>
            </a:r>
            <a:r>
              <a:rPr lang="en-US" dirty="0" smtClean="0">
                <a:latin typeface="Times New Roman" panose="02020603050405020304" pitchFamily="18" charset="0"/>
                <a:cs typeface="Times New Roman" panose="02020603050405020304" pitchFamily="18" charset="0"/>
              </a:rPr>
              <a:t>?</a:t>
            </a:r>
          </a:p>
          <a:p>
            <a:pPr>
              <a:lnSpc>
                <a:spcPct val="250000"/>
              </a:lnSpc>
            </a:pPr>
            <a:r>
              <a:rPr lang="en-US" dirty="0" smtClean="0">
                <a:latin typeface="Times New Roman" panose="02020603050405020304" pitchFamily="18" charset="0"/>
                <a:cs typeface="Times New Roman" panose="02020603050405020304" pitchFamily="18" charset="0"/>
              </a:rPr>
              <a:t>How to implement posting message service </a:t>
            </a:r>
            <a:r>
              <a:rPr lang="en-US" dirty="0">
                <a:latin typeface="Times New Roman" panose="02020603050405020304" pitchFamily="18" charset="0"/>
                <a:cs typeface="Times New Roman" panose="02020603050405020304" pitchFamily="18" charset="0"/>
              </a:rPr>
              <a:t>on decentralized social network</a:t>
            </a:r>
            <a:r>
              <a:rPr lang="en-US" dirty="0" smtClean="0">
                <a:latin typeface="Times New Roman" panose="02020603050405020304" pitchFamily="18" charset="0"/>
                <a:cs typeface="Times New Roman" panose="02020603050405020304" pitchFamily="18" charset="0"/>
              </a:rPr>
              <a:t>? </a:t>
            </a:r>
          </a:p>
          <a:p>
            <a:pPr>
              <a:lnSpc>
                <a:spcPct val="2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044793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EXISTING SOLUTIONS</a:t>
            </a:r>
            <a:endParaRPr lang="en-US" sz="3600" b="1" dirty="0">
              <a:latin typeface="Times New Roman" panose="02020603050405020304" pitchFamily="18" charset="0"/>
              <a:cs typeface="Times New Roman" panose="02020603050405020304" pitchFamily="18" charset="0"/>
            </a:endParaRPr>
          </a:p>
        </p:txBody>
      </p:sp>
      <p:sp>
        <p:nvSpPr>
          <p:cNvPr id="3" name="TextBox 2"/>
          <p:cNvSpPr txBox="1"/>
          <p:nvPr/>
        </p:nvSpPr>
        <p:spPr>
          <a:xfrm>
            <a:off x="1181100" y="2119416"/>
            <a:ext cx="5374723" cy="2862322"/>
          </a:xfrm>
          <a:prstGeom prst="rect">
            <a:avLst/>
          </a:prstGeom>
          <a:noFill/>
          <a:ln>
            <a:noFill/>
          </a:ln>
        </p:spPr>
        <p:txBody>
          <a:bodyPr wrap="square" rtlCol="0" anchor="ctr" anchorCtr="1">
            <a:spAutoFit/>
          </a:bodyPr>
          <a:lstStyle/>
          <a:p>
            <a:pPr>
              <a:lnSpc>
                <a:spcPct val="200000"/>
              </a:lnSpc>
            </a:pPr>
            <a:r>
              <a:rPr lang="en-US" b="1" u="sng" dirty="0" err="1" smtClean="0">
                <a:latin typeface="Times New Roman" panose="02020603050405020304" pitchFamily="18" charset="0"/>
                <a:cs typeface="Times New Roman" panose="02020603050405020304" pitchFamily="18" charset="0"/>
              </a:rPr>
              <a:t>PeerSoN</a:t>
            </a:r>
            <a:r>
              <a:rPr lang="en-US" dirty="0">
                <a:latin typeface="Times New Roman" panose="02020603050405020304" pitchFamily="18" charset="0"/>
                <a:cs typeface="Times New Roman" panose="02020603050405020304" pitchFamily="18" charset="0"/>
              </a:rPr>
              <a:t>:</a:t>
            </a:r>
            <a:r>
              <a:rPr lang="en-US" dirty="0" smtClean="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resolve user </a:t>
            </a:r>
            <a:r>
              <a:rPr lang="en-US" dirty="0">
                <a:latin typeface="Times New Roman" panose="02020603050405020304" pitchFamily="18" charset="0"/>
                <a:cs typeface="Times New Roman" panose="02020603050405020304" pitchFamily="18" charset="0"/>
              </a:rPr>
              <a:t>privacy and </a:t>
            </a:r>
            <a:r>
              <a:rPr lang="en-US" dirty="0" smtClean="0">
                <a:latin typeface="Times New Roman" panose="02020603050405020304" pitchFamily="18" charset="0"/>
                <a:cs typeface="Times New Roman" panose="02020603050405020304" pitchFamily="18" charset="0"/>
              </a:rPr>
              <a:t>connectivity</a:t>
            </a: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provide </a:t>
            </a:r>
            <a:r>
              <a:rPr lang="en-US" dirty="0">
                <a:latin typeface="Times New Roman" panose="02020603050405020304" pitchFamily="18" charset="0"/>
                <a:cs typeface="Times New Roman" panose="02020603050405020304" pitchFamily="18" charset="0"/>
              </a:rPr>
              <a:t>direct data </a:t>
            </a:r>
            <a:r>
              <a:rPr lang="en-US" dirty="0">
                <a:latin typeface="Times New Roman" panose="02020603050405020304" pitchFamily="18" charset="0"/>
                <a:cs typeface="Times New Roman" panose="02020603050405020304" pitchFamily="18" charset="0"/>
              </a:rPr>
              <a:t>encryption communication </a:t>
            </a:r>
            <a:r>
              <a:rPr lang="en-US" dirty="0">
                <a:latin typeface="Times New Roman" panose="02020603050405020304" pitchFamily="18" charset="0"/>
                <a:cs typeface="Times New Roman" panose="02020603050405020304" pitchFamily="18" charset="0"/>
              </a:rPr>
              <a:t>between network </a:t>
            </a:r>
            <a:r>
              <a:rPr lang="en-US" dirty="0" smtClean="0">
                <a:latin typeface="Times New Roman" panose="02020603050405020304" pitchFamily="18" charset="0"/>
                <a:cs typeface="Times New Roman" panose="02020603050405020304" pitchFamily="18" charset="0"/>
              </a:rPr>
              <a:t>nodes</a:t>
            </a:r>
            <a:endParaRPr lang="en-US" dirty="0" smtClean="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dirty="0" smtClean="0">
                <a:latin typeface="Times New Roman" panose="02020603050405020304" pitchFamily="18" charset="0"/>
                <a:cs typeface="Times New Roman" panose="02020603050405020304" pitchFamily="18" charset="0"/>
              </a:rPr>
              <a:t>use </a:t>
            </a:r>
            <a:r>
              <a:rPr lang="en-US" dirty="0">
                <a:latin typeface="Times New Roman" panose="02020603050405020304" pitchFamily="18" charset="0"/>
                <a:cs typeface="Times New Roman" panose="02020603050405020304" pitchFamily="18" charset="0"/>
              </a:rPr>
              <a:t>distributed storage to foster local </a:t>
            </a:r>
            <a:r>
              <a:rPr lang="en-US" dirty="0" smtClean="0">
                <a:latin typeface="Times New Roman" panose="02020603050405020304" pitchFamily="18" charset="0"/>
                <a:cs typeface="Times New Roman" panose="02020603050405020304" pitchFamily="18" charset="0"/>
              </a:rPr>
              <a:t>services</a:t>
            </a:r>
            <a:endParaRPr lang="en-US" dirty="0">
              <a:latin typeface="Times New Roman" panose="02020603050405020304" pitchFamily="18" charset="0"/>
              <a:cs typeface="Times New Roman" panose="02020603050405020304" pitchFamily="18" charset="0"/>
            </a:endParaRPr>
          </a:p>
        </p:txBody>
      </p:sp>
      <p:sp>
        <p:nvSpPr>
          <p:cNvPr id="9" name="TextBox 8"/>
          <p:cNvSpPr txBox="1"/>
          <p:nvPr/>
        </p:nvSpPr>
        <p:spPr>
          <a:xfrm>
            <a:off x="1181100" y="1519206"/>
            <a:ext cx="2438400" cy="461665"/>
          </a:xfrm>
          <a:prstGeom prst="rect">
            <a:avLst/>
          </a:prstGeom>
          <a:noFill/>
          <a:ln>
            <a:noFill/>
          </a:ln>
        </p:spPr>
        <p:txBody>
          <a:bodyPr wrap="square" rtlCol="0" anchor="ctr" anchorCtr="1">
            <a:spAutoFit/>
          </a:bodyPr>
          <a:lstStyle/>
          <a:p>
            <a:r>
              <a:rPr lang="en-US" sz="2400" b="1" dirty="0" smtClean="0">
                <a:latin typeface="Times New Roman" panose="02020603050405020304" pitchFamily="18" charset="0"/>
                <a:cs typeface="Times New Roman" panose="02020603050405020304" pitchFamily="18" charset="0"/>
              </a:rPr>
              <a:t>1) Related </a:t>
            </a:r>
            <a:r>
              <a:rPr lang="en-US" sz="2400" b="1" dirty="0" smtClean="0">
                <a:latin typeface="Times New Roman" panose="02020603050405020304" pitchFamily="18" charset="0"/>
                <a:cs typeface="Times New Roman" panose="02020603050405020304" pitchFamily="18" charset="0"/>
              </a:rPr>
              <a:t>works</a:t>
            </a:r>
            <a:endParaRPr lang="en-US" sz="24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7096538" y="2119416"/>
            <a:ext cx="4257261" cy="2862322"/>
          </a:xfrm>
          <a:prstGeom prst="rect">
            <a:avLst/>
          </a:prstGeom>
          <a:noFill/>
          <a:ln>
            <a:noFill/>
          </a:ln>
        </p:spPr>
        <p:txBody>
          <a:bodyPr wrap="square" rtlCol="0" anchor="ctr" anchorCtr="1">
            <a:spAutoFit/>
          </a:bodyPr>
          <a:lstStyle/>
          <a:p>
            <a:pPr>
              <a:lnSpc>
                <a:spcPct val="200000"/>
              </a:lnSpc>
            </a:pPr>
            <a:r>
              <a:rPr lang="en-US" b="1" u="sng" dirty="0" err="1">
                <a:latin typeface="Times New Roman" panose="02020603050405020304" pitchFamily="18" charset="0"/>
                <a:cs typeface="Times New Roman" panose="02020603050405020304" pitchFamily="18" charset="0"/>
              </a:rPr>
              <a:t>Tribler</a:t>
            </a:r>
            <a:r>
              <a:rPr lang="en-US" b="1" dirty="0">
                <a:latin typeface="Times New Roman" panose="02020603050405020304" pitchFamily="18" charset="0"/>
                <a:cs typeface="Times New Roman" panose="02020603050405020304" pitchFamily="18" charset="0"/>
              </a:rPr>
              <a:t>:</a:t>
            </a:r>
            <a:r>
              <a:rPr lang="vi-VN" dirty="0">
                <a:latin typeface="Times New Roman" panose="02020603050405020304" pitchFamily="18" charset="0"/>
                <a:cs typeface="Times New Roman" panose="02020603050405020304" pitchFamily="18" charset="0"/>
              </a:rPr>
              <a:t> </a:t>
            </a:r>
            <a:endParaRPr lang="en-US" dirty="0" smtClean="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defRPr/>
            </a:pPr>
            <a:r>
              <a:rPr lang="en-US" dirty="0" smtClean="0">
                <a:latin typeface="Times New Roman" panose="02020603050405020304" pitchFamily="18" charset="0"/>
                <a:cs typeface="Times New Roman" panose="02020603050405020304" pitchFamily="18" charset="0"/>
              </a:rPr>
              <a:t>share </a:t>
            </a:r>
            <a:r>
              <a:rPr lang="en-US" dirty="0">
                <a:latin typeface="Times New Roman" panose="02020603050405020304" pitchFamily="18" charset="0"/>
                <a:cs typeface="Times New Roman" panose="02020603050405020304" pitchFamily="18" charset="0"/>
              </a:rPr>
              <a:t>file through existing social relationships </a:t>
            </a:r>
            <a:endParaRPr lang="en-US" dirty="0" smtClean="0">
              <a:latin typeface="Times New Roman" panose="02020603050405020304" pitchFamily="18" charset="0"/>
              <a:cs typeface="Times New Roman" panose="02020603050405020304" pitchFamily="18" charset="0"/>
            </a:endParaRPr>
          </a:p>
          <a:p>
            <a:pPr marL="285750" indent="-285750">
              <a:lnSpc>
                <a:spcPct val="200000"/>
              </a:lnSpc>
              <a:buFont typeface="Arial" panose="020B0604020202020204" pitchFamily="34" charset="0"/>
              <a:buChar char="•"/>
              <a:defRPr/>
            </a:pPr>
            <a:r>
              <a:rPr lang="en-US" dirty="0">
                <a:latin typeface="Times New Roman" panose="02020603050405020304" pitchFamily="18" charset="0"/>
                <a:cs typeface="Times New Roman" panose="02020603050405020304" pitchFamily="18" charset="0"/>
              </a:rPr>
              <a:t>d</a:t>
            </a:r>
            <a:r>
              <a:rPr lang="en-US" dirty="0" smtClean="0">
                <a:latin typeface="Times New Roman" panose="02020603050405020304" pitchFamily="18" charset="0"/>
                <a:cs typeface="Times New Roman" panose="02020603050405020304" pitchFamily="18" charset="0"/>
              </a:rPr>
              <a:t>iscover fast </a:t>
            </a:r>
            <a:r>
              <a:rPr lang="en-US" dirty="0">
                <a:latin typeface="Times New Roman" panose="02020603050405020304" pitchFamily="18" charset="0"/>
                <a:cs typeface="Times New Roman" panose="02020603050405020304" pitchFamily="18" charset="0"/>
              </a:rPr>
              <a:t>and recommendation of digital </a:t>
            </a:r>
            <a:r>
              <a:rPr lang="en-US" dirty="0" smtClean="0">
                <a:latin typeface="Times New Roman" panose="02020603050405020304" pitchFamily="18" charset="0"/>
                <a:cs typeface="Times New Roman" panose="02020603050405020304" pitchFamily="18" charset="0"/>
              </a:rPr>
              <a:t>contents</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915999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EXISTING SOLUTIONS</a:t>
            </a:r>
            <a:endParaRPr lang="en-US" sz="3600" b="1" dirty="0">
              <a:latin typeface="Times New Roman" panose="02020603050405020304" pitchFamily="18" charset="0"/>
              <a:cs typeface="Times New Roman" panose="02020603050405020304" pitchFamily="18" charset="0"/>
            </a:endParaRPr>
          </a:p>
        </p:txBody>
      </p:sp>
      <p:sp>
        <p:nvSpPr>
          <p:cNvPr id="2" name="TextBox 1"/>
          <p:cNvSpPr txBox="1"/>
          <p:nvPr/>
        </p:nvSpPr>
        <p:spPr>
          <a:xfrm>
            <a:off x="6294782" y="1980871"/>
            <a:ext cx="5715000" cy="3970318"/>
          </a:xfrm>
          <a:prstGeom prst="rect">
            <a:avLst/>
          </a:prstGeom>
          <a:noFill/>
          <a:ln>
            <a:noFill/>
          </a:ln>
        </p:spPr>
        <p:txBody>
          <a:bodyPr wrap="square" rtlCol="0" anchor="ctr" anchorCtr="1">
            <a:spAutoFit/>
          </a:bodyPr>
          <a:lstStyle/>
          <a:p>
            <a:pPr marL="285750" indent="-285750">
              <a:lnSpc>
                <a:spcPct val="200000"/>
              </a:lnSpc>
              <a:buFont typeface="Wingdings" panose="05000000000000000000" pitchFamily="2" charset="2"/>
              <a:buChar char="ü"/>
            </a:pPr>
            <a:r>
              <a:rPr lang="en-US" dirty="0" smtClean="0">
                <a:latin typeface="Times New Roman" panose="02020603050405020304" pitchFamily="18" charset="0"/>
                <a:cs typeface="Times New Roman" panose="02020603050405020304" pitchFamily="18" charset="0"/>
              </a:rPr>
              <a:t>support </a:t>
            </a:r>
            <a:r>
              <a:rPr lang="en-US" dirty="0">
                <a:latin typeface="Times New Roman" panose="02020603050405020304" pitchFamily="18" charset="0"/>
                <a:cs typeface="Times New Roman" panose="02020603050405020304" pitchFamily="18" charset="0"/>
              </a:rPr>
              <a:t>establishing </a:t>
            </a:r>
            <a:r>
              <a:rPr lang="en-US" dirty="0" smtClean="0">
                <a:latin typeface="Times New Roman" panose="02020603050405020304" pitchFamily="18" charset="0"/>
                <a:cs typeface="Times New Roman" panose="02020603050405020304" pitchFamily="18" charset="0"/>
              </a:rPr>
              <a:t>the super peer P2P network</a:t>
            </a:r>
          </a:p>
          <a:p>
            <a:pPr marL="285750" lvl="1" indent="-285750">
              <a:lnSpc>
                <a:spcPct val="20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u</a:t>
            </a:r>
            <a:r>
              <a:rPr lang="en-US" dirty="0" smtClean="0">
                <a:latin typeface="Times New Roman" panose="02020603050405020304" pitchFamily="18" charset="0"/>
                <a:cs typeface="Times New Roman" panose="02020603050405020304" pitchFamily="18" charset="0"/>
              </a:rPr>
              <a:t>se unstructured </a:t>
            </a:r>
            <a:r>
              <a:rPr lang="en-US" dirty="0">
                <a:latin typeface="Times New Roman" panose="02020603050405020304" pitchFamily="18" charset="0"/>
                <a:cs typeface="Times New Roman" panose="02020603050405020304" pitchFamily="18" charset="0"/>
              </a:rPr>
              <a:t>and flooding-based </a:t>
            </a:r>
            <a:r>
              <a:rPr lang="en-US" dirty="0" smtClean="0">
                <a:latin typeface="Times New Roman" panose="02020603050405020304" pitchFamily="18" charset="0"/>
                <a:cs typeface="Times New Roman" panose="02020603050405020304" pitchFamily="18" charset="0"/>
              </a:rPr>
              <a:t>protocol to provide </a:t>
            </a:r>
            <a:r>
              <a:rPr lang="en-US" dirty="0">
                <a:latin typeface="Times New Roman" panose="02020603050405020304" pitchFamily="18" charset="0"/>
                <a:cs typeface="Times New Roman" panose="02020603050405020304" pitchFamily="18" charset="0"/>
              </a:rPr>
              <a:t>flexible query </a:t>
            </a:r>
            <a:r>
              <a:rPr lang="en-US" dirty="0" smtClean="0">
                <a:latin typeface="Times New Roman" panose="02020603050405020304" pitchFamily="18" charset="0"/>
                <a:cs typeface="Times New Roman" panose="02020603050405020304" pitchFamily="18" charset="0"/>
              </a:rPr>
              <a:t>processing</a:t>
            </a:r>
            <a:endParaRPr lang="en-US" dirty="0">
              <a:latin typeface="Times New Roman" panose="02020603050405020304" pitchFamily="18" charset="0"/>
              <a:cs typeface="Times New Roman" panose="02020603050405020304" pitchFamily="18" charset="0"/>
            </a:endParaRPr>
          </a:p>
          <a:p>
            <a:pPr marL="285750" indent="-285750">
              <a:lnSpc>
                <a:spcPct val="20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o</a:t>
            </a:r>
            <a:r>
              <a:rPr lang="en-US" dirty="0" smtClean="0">
                <a:latin typeface="Times New Roman" panose="02020603050405020304" pitchFamily="18" charset="0"/>
                <a:cs typeface="Times New Roman" panose="02020603050405020304" pitchFamily="18" charset="0"/>
              </a:rPr>
              <a:t>ffer five </a:t>
            </a:r>
            <a:r>
              <a:rPr lang="en-US" dirty="0" smtClean="0">
                <a:latin typeface="Times New Roman" panose="02020603050405020304" pitchFamily="18" charset="0"/>
                <a:cs typeface="Times New Roman" panose="02020603050405020304" pitchFamily="18" charset="0"/>
              </a:rPr>
              <a:t>types </a:t>
            </a:r>
            <a:r>
              <a:rPr lang="en-US" dirty="0">
                <a:latin typeface="Times New Roman" panose="02020603050405020304" pitchFamily="18" charset="0"/>
                <a:cs typeface="Times New Roman" panose="02020603050405020304" pitchFamily="18" charset="0"/>
              </a:rPr>
              <a:t>of messages: </a:t>
            </a:r>
            <a:endParaRPr lang="en-US" dirty="0" smtClean="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a:t>
            </a:r>
            <a:r>
              <a:rPr lang="en-US" b="1" dirty="0" smtClean="0">
                <a:latin typeface="Times New Roman" panose="02020603050405020304" pitchFamily="18" charset="0"/>
                <a:cs typeface="Times New Roman" panose="02020603050405020304" pitchFamily="18" charset="0"/>
              </a:rPr>
              <a:t>ing</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and </a:t>
            </a:r>
            <a:r>
              <a:rPr lang="en-US" b="1" dirty="0" smtClean="0">
                <a:latin typeface="Times New Roman" panose="02020603050405020304" pitchFamily="18" charset="0"/>
                <a:cs typeface="Times New Roman" panose="02020603050405020304" pitchFamily="18" charset="0"/>
              </a:rPr>
              <a:t>Pong</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used to </a:t>
            </a:r>
            <a:r>
              <a:rPr lang="en-US" dirty="0" smtClean="0">
                <a:latin typeface="Times New Roman" panose="02020603050405020304" pitchFamily="18" charset="0"/>
                <a:cs typeface="Times New Roman" panose="02020603050405020304" pitchFamily="18" charset="0"/>
              </a:rPr>
              <a:t>discover the </a:t>
            </a:r>
            <a:r>
              <a:rPr lang="en-US" dirty="0">
                <a:latin typeface="Times New Roman" panose="02020603050405020304" pitchFamily="18" charset="0"/>
                <a:cs typeface="Times New Roman" panose="02020603050405020304" pitchFamily="18" charset="0"/>
              </a:rPr>
              <a:t>network.</a:t>
            </a:r>
          </a:p>
          <a:p>
            <a:pPr marL="742950" lvl="1" indent="-285750">
              <a:lnSpc>
                <a:spcPct val="20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Q</a:t>
            </a:r>
            <a:r>
              <a:rPr lang="en-US" b="1" dirty="0" smtClean="0">
                <a:latin typeface="Times New Roman" panose="02020603050405020304" pitchFamily="18" charset="0"/>
                <a:cs typeface="Times New Roman" panose="02020603050405020304" pitchFamily="18" charset="0"/>
              </a:rPr>
              <a:t>uery</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and </a:t>
            </a:r>
            <a:r>
              <a:rPr lang="en-US" b="1" dirty="0" err="1" smtClean="0">
                <a:latin typeface="Times New Roman" panose="02020603050405020304" pitchFamily="18" charset="0"/>
                <a:cs typeface="Times New Roman" panose="02020603050405020304" pitchFamily="18" charset="0"/>
              </a:rPr>
              <a:t>Queryhit</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used to exchange data. </a:t>
            </a:r>
            <a:endParaRPr lang="en-US" dirty="0" smtClean="0">
              <a:latin typeface="Times New Roman" panose="02020603050405020304" pitchFamily="18" charset="0"/>
              <a:cs typeface="Times New Roman" panose="02020603050405020304" pitchFamily="18" charset="0"/>
            </a:endParaRPr>
          </a:p>
          <a:p>
            <a:pPr marL="742950" lvl="1" indent="-285750">
              <a:lnSpc>
                <a:spcPct val="200000"/>
              </a:lnSpc>
              <a:buFont typeface="Arial" panose="020B0604020202020204" pitchFamily="34" charset="0"/>
              <a:buChar char="•"/>
            </a:pPr>
            <a:r>
              <a:rPr lang="en-US" b="1" dirty="0">
                <a:latin typeface="Times New Roman" panose="02020603050405020304" pitchFamily="18" charset="0"/>
                <a:cs typeface="Times New Roman" panose="02020603050405020304" pitchFamily="18" charset="0"/>
              </a:rPr>
              <a:t>P</a:t>
            </a:r>
            <a:r>
              <a:rPr lang="en-US" b="1" dirty="0" smtClean="0">
                <a:latin typeface="Times New Roman" panose="02020603050405020304" pitchFamily="18" charset="0"/>
                <a:cs typeface="Times New Roman" panose="02020603050405020304" pitchFamily="18" charset="0"/>
              </a:rPr>
              <a:t>ush</a:t>
            </a:r>
            <a:r>
              <a:rPr lang="en-US" dirty="0" smtClean="0">
                <a:latin typeface="Times New Roman" panose="02020603050405020304" pitchFamily="18" charset="0"/>
                <a:cs typeface="Times New Roman" panose="02020603050405020304" pitchFamily="18" charset="0"/>
              </a:rPr>
              <a:t> </a:t>
            </a:r>
            <a:r>
              <a:rPr lang="en-US" dirty="0">
                <a:latin typeface="Times New Roman" panose="02020603050405020304" pitchFamily="18" charset="0"/>
                <a:cs typeface="Times New Roman" panose="02020603050405020304" pitchFamily="18" charset="0"/>
              </a:rPr>
              <a:t>used to deal with peers behind the firewall. </a:t>
            </a:r>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266700" y="2139374"/>
            <a:ext cx="5829300" cy="3706503"/>
          </a:xfrm>
          <a:prstGeom prst="rect">
            <a:avLst/>
          </a:prstGeom>
        </p:spPr>
      </p:pic>
      <p:sp>
        <p:nvSpPr>
          <p:cNvPr id="4" name="TextBox 3"/>
          <p:cNvSpPr txBox="1"/>
          <p:nvPr/>
        </p:nvSpPr>
        <p:spPr>
          <a:xfrm>
            <a:off x="895350" y="5874660"/>
            <a:ext cx="4572000" cy="369332"/>
          </a:xfrm>
          <a:prstGeom prst="rect">
            <a:avLst/>
          </a:prstGeom>
          <a:noFill/>
          <a:ln>
            <a:noFill/>
          </a:ln>
        </p:spPr>
        <p:txBody>
          <a:bodyPr wrap="square" rtlCol="0" anchor="ctr" anchorCtr="1">
            <a:spAutoFit/>
          </a:bodyPr>
          <a:lstStyle/>
          <a:p>
            <a:r>
              <a:rPr lang="en-US" b="1" dirty="0">
                <a:latin typeface="Times New Roman" panose="02020603050405020304" pitchFamily="18" charset="0"/>
                <a:cs typeface="Times New Roman" panose="02020603050405020304" pitchFamily="18" charset="0"/>
              </a:rPr>
              <a:t>Ping/Pong/ Query/</a:t>
            </a:r>
            <a:r>
              <a:rPr lang="en-US" b="1" dirty="0" err="1">
                <a:latin typeface="Times New Roman" panose="02020603050405020304" pitchFamily="18" charset="0"/>
                <a:cs typeface="Times New Roman" panose="02020603050405020304" pitchFamily="18" charset="0"/>
              </a:rPr>
              <a:t>QueryHit</a:t>
            </a:r>
            <a:r>
              <a:rPr lang="en-US" b="1" dirty="0">
                <a:latin typeface="Times New Roman" panose="02020603050405020304" pitchFamily="18" charset="0"/>
                <a:cs typeface="Times New Roman" panose="02020603050405020304" pitchFamily="18" charset="0"/>
              </a:rPr>
              <a:t>/Push Routing </a:t>
            </a:r>
            <a:endParaRPr lang="en-US"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1181100" y="1519206"/>
            <a:ext cx="3181350" cy="461665"/>
          </a:xfrm>
          <a:prstGeom prst="rect">
            <a:avLst/>
          </a:prstGeom>
          <a:noFill/>
          <a:ln>
            <a:noFill/>
          </a:ln>
        </p:spPr>
        <p:txBody>
          <a:bodyPr wrap="square" rtlCol="0" anchor="ctr" anchorCtr="1">
            <a:spAutoFit/>
          </a:bodyPr>
          <a:lstStyle/>
          <a:p>
            <a:r>
              <a:rPr lang="en-US" sz="2400" b="1" dirty="0" smtClean="0">
                <a:latin typeface="Times New Roman" panose="02020603050405020304" pitchFamily="18" charset="0"/>
                <a:cs typeface="Times New Roman" panose="02020603050405020304" pitchFamily="18" charset="0"/>
              </a:rPr>
              <a:t>2) Gnutella protoco</a:t>
            </a:r>
            <a:r>
              <a:rPr lang="en-US" sz="2400" b="1" dirty="0">
                <a:latin typeface="Times New Roman" panose="02020603050405020304" pitchFamily="18" charset="0"/>
                <a:cs typeface="Times New Roman" panose="02020603050405020304" pitchFamily="18" charset="0"/>
              </a:rPr>
              <a:t>l</a:t>
            </a:r>
          </a:p>
        </p:txBody>
      </p:sp>
    </p:spTree>
    <p:extLst>
      <p:ext uri="{BB962C8B-B14F-4D97-AF65-F5344CB8AC3E}">
        <p14:creationId xmlns:p14="http://schemas.microsoft.com/office/powerpoint/2010/main" val="23926280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pic>
        <p:nvPicPr>
          <p:cNvPr id="3" name="Picture 2"/>
          <p:cNvPicPr/>
          <p:nvPr/>
        </p:nvPicPr>
        <p:blipFill>
          <a:blip r:embed="rId3">
            <a:extLst>
              <a:ext uri="{28A0092B-C50C-407E-A947-70E740481C1C}">
                <a14:useLocalDpi xmlns:a14="http://schemas.microsoft.com/office/drawing/2010/main" val="0"/>
              </a:ext>
            </a:extLst>
          </a:blip>
          <a:stretch>
            <a:fillRect/>
          </a:stretch>
        </p:blipFill>
        <p:spPr>
          <a:xfrm>
            <a:off x="766417" y="2282895"/>
            <a:ext cx="6072533" cy="3605212"/>
          </a:xfrm>
          <a:prstGeom prst="rect">
            <a:avLst/>
          </a:prstGeom>
        </p:spPr>
      </p:pic>
      <p:sp>
        <p:nvSpPr>
          <p:cNvPr id="4" name="TextBox 3"/>
          <p:cNvSpPr txBox="1"/>
          <p:nvPr/>
        </p:nvSpPr>
        <p:spPr>
          <a:xfrm>
            <a:off x="1441450" y="1645206"/>
            <a:ext cx="263525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1) Architecture</a:t>
            </a:r>
            <a:endParaRPr lang="en-US" sz="2400" b="1" dirty="0">
              <a:latin typeface="Times New Roman" panose="02020603050405020304" pitchFamily="18" charset="0"/>
              <a:cs typeface="Times New Roman" panose="02020603050405020304" pitchFamily="18" charset="0"/>
            </a:endParaRPr>
          </a:p>
        </p:txBody>
      </p:sp>
      <p:sp>
        <p:nvSpPr>
          <p:cNvPr id="6" name="TextBox 5"/>
          <p:cNvSpPr txBox="1"/>
          <p:nvPr/>
        </p:nvSpPr>
        <p:spPr>
          <a:xfrm>
            <a:off x="2184952" y="6045514"/>
            <a:ext cx="5334000" cy="369332"/>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Super peer P2P architecture</a:t>
            </a:r>
            <a:endParaRPr lang="en-US" dirty="0">
              <a:latin typeface="Times New Roman" panose="02020603050405020304" pitchFamily="18" charset="0"/>
              <a:cs typeface="Times New Roman" panose="02020603050405020304" pitchFamily="18" charset="0"/>
            </a:endParaRPr>
          </a:p>
        </p:txBody>
      </p:sp>
      <p:sp>
        <p:nvSpPr>
          <p:cNvPr id="2" name="TextBox 1"/>
          <p:cNvSpPr txBox="1"/>
          <p:nvPr/>
        </p:nvSpPr>
        <p:spPr>
          <a:xfrm>
            <a:off x="7136295" y="2282895"/>
            <a:ext cx="4412974" cy="2585323"/>
          </a:xfrm>
          <a:prstGeom prst="rect">
            <a:avLst/>
          </a:prstGeom>
          <a:noFill/>
          <a:ln>
            <a:noFill/>
          </a:ln>
        </p:spPr>
        <p:txBody>
          <a:bodyPr wrap="square" rtlCol="0" anchor="ctr" anchorCtr="1">
            <a:spAutoFit/>
          </a:bodyPr>
          <a:lstStyle/>
          <a:p>
            <a:pPr marL="285750" indent="-285750">
              <a:lnSpc>
                <a:spcPct val="150000"/>
              </a:lnSpc>
              <a:buFont typeface="Wingdings" panose="05000000000000000000" pitchFamily="2" charset="2"/>
              <a:buChar char="ü"/>
            </a:pPr>
            <a:r>
              <a:rPr lang="en-US" dirty="0">
                <a:latin typeface="Times New Roman" panose="02020603050405020304" pitchFamily="18" charset="0"/>
                <a:cs typeface="Times New Roman" panose="02020603050405020304" pitchFamily="18" charset="0"/>
              </a:rPr>
              <a:t>supported for proposing architecture of posting message service on the publishing research paper named </a:t>
            </a:r>
            <a:r>
              <a:rPr lang="en-US" b="1" dirty="0">
                <a:latin typeface="Times New Roman" panose="02020603050405020304" pitchFamily="18" charset="0"/>
                <a:cs typeface="Times New Roman" panose="02020603050405020304" pitchFamily="18" charset="0"/>
              </a:rPr>
              <a:t>“Peer-to-Peer Based Social Network [1]”, </a:t>
            </a:r>
            <a:r>
              <a:rPr lang="en-US" dirty="0">
                <a:latin typeface="Times New Roman" panose="02020603050405020304" pitchFamily="18" charset="0"/>
                <a:cs typeface="Times New Roman" panose="02020603050405020304" pitchFamily="18" charset="0"/>
              </a:rPr>
              <a:t>which exploring by Dr. Ha and MSc. </a:t>
            </a:r>
            <a:r>
              <a:rPr lang="en-US" dirty="0" err="1">
                <a:latin typeface="Times New Roman" panose="02020603050405020304" pitchFamily="18" charset="0"/>
                <a:cs typeface="Times New Roman" panose="02020603050405020304" pitchFamily="18" charset="0"/>
              </a:rPr>
              <a:t>Khoi</a:t>
            </a:r>
            <a:r>
              <a:rPr lang="en-US" dirty="0">
                <a:latin typeface="Times New Roman" panose="02020603050405020304" pitchFamily="18" charset="0"/>
                <a:cs typeface="Times New Roman" panose="02020603050405020304" pitchFamily="18" charset="0"/>
              </a:rPr>
              <a:t>.</a:t>
            </a:r>
          </a:p>
          <a:p>
            <a:pPr>
              <a:lnSpc>
                <a:spcPct val="150000"/>
              </a:lnSpc>
            </a:pP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413739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7" name="TextBox 6"/>
          <p:cNvSpPr txBox="1"/>
          <p:nvPr/>
        </p:nvSpPr>
        <p:spPr>
          <a:xfrm>
            <a:off x="1054100" y="1690688"/>
            <a:ext cx="433705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2</a:t>
            </a:r>
            <a:r>
              <a:rPr lang="en-US" sz="2400" b="1" dirty="0">
                <a:latin typeface="Times New Roman" panose="02020603050405020304" pitchFamily="18" charset="0"/>
                <a:cs typeface="Times New Roman" panose="02020603050405020304" pitchFamily="18" charset="0"/>
              </a:rPr>
              <a:t>)</a:t>
            </a:r>
            <a:r>
              <a:rPr lang="en-US" sz="2400" b="1" dirty="0" smtClean="0">
                <a:latin typeface="Times New Roman" panose="02020603050405020304" pitchFamily="18" charset="0"/>
                <a:cs typeface="Times New Roman" panose="02020603050405020304" pitchFamily="18" charset="0"/>
              </a:rPr>
              <a:t> </a:t>
            </a:r>
            <a:r>
              <a:rPr lang="en-US" sz="2400" b="1" dirty="0">
                <a:latin typeface="Times New Roman" panose="02020603050405020304" pitchFamily="18" charset="0"/>
                <a:cs typeface="Times New Roman" panose="02020603050405020304" pitchFamily="18" charset="0"/>
              </a:rPr>
              <a:t>Components inside peers</a:t>
            </a:r>
          </a:p>
        </p:txBody>
      </p:sp>
      <p:pic>
        <p:nvPicPr>
          <p:cNvPr id="8" name="Picture 7"/>
          <p:cNvPicPr/>
          <p:nvPr/>
        </p:nvPicPr>
        <p:blipFill>
          <a:blip r:embed="rId3">
            <a:extLst>
              <a:ext uri="{28A0092B-C50C-407E-A947-70E740481C1C}">
                <a14:useLocalDpi xmlns:a14="http://schemas.microsoft.com/office/drawing/2010/main" val="0"/>
              </a:ext>
            </a:extLst>
          </a:blip>
          <a:stretch>
            <a:fillRect/>
          </a:stretch>
        </p:blipFill>
        <p:spPr>
          <a:xfrm>
            <a:off x="1095375" y="2457450"/>
            <a:ext cx="4319112" cy="2438400"/>
          </a:xfrm>
          <a:prstGeom prst="rect">
            <a:avLst/>
          </a:prstGeom>
        </p:spPr>
      </p:pic>
      <p:sp>
        <p:nvSpPr>
          <p:cNvPr id="9" name="TextBox 8"/>
          <p:cNvSpPr txBox="1"/>
          <p:nvPr/>
        </p:nvSpPr>
        <p:spPr>
          <a:xfrm>
            <a:off x="1446689" y="5045453"/>
            <a:ext cx="5920423" cy="369332"/>
          </a:xfrm>
          <a:prstGeom prst="rect">
            <a:avLst/>
          </a:prstGeom>
          <a:noFill/>
        </p:spPr>
        <p:txBody>
          <a:bodyPr wrap="square" rtlCol="0">
            <a:spAutoFit/>
          </a:bodyPr>
          <a:lstStyle/>
          <a:p>
            <a:r>
              <a:rPr lang="en-US" b="1" dirty="0">
                <a:latin typeface="Times New Roman" panose="02020603050405020304" pitchFamily="18" charset="0"/>
                <a:cs typeface="Times New Roman" panose="02020603050405020304" pitchFamily="18" charset="0"/>
              </a:rPr>
              <a:t>Peer components and communication </a:t>
            </a:r>
            <a:endParaRPr lang="en-US" dirty="0">
              <a:latin typeface="Times New Roman" panose="02020603050405020304" pitchFamily="18" charset="0"/>
              <a:cs typeface="Times New Roman" panose="02020603050405020304" pitchFamily="18" charset="0"/>
            </a:endParaRPr>
          </a:p>
        </p:txBody>
      </p:sp>
      <p:sp>
        <p:nvSpPr>
          <p:cNvPr id="10" name="TextBox 9"/>
          <p:cNvSpPr txBox="1"/>
          <p:nvPr/>
        </p:nvSpPr>
        <p:spPr>
          <a:xfrm>
            <a:off x="5892800" y="1724026"/>
            <a:ext cx="5461000" cy="4849404"/>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Peer Controller</a:t>
            </a:r>
            <a:r>
              <a:rPr lang="en-US" sz="1600" dirty="0">
                <a:latin typeface="Times New Roman" panose="02020603050405020304" pitchFamily="18" charset="0"/>
                <a:cs typeface="Times New Roman" panose="02020603050405020304" pitchFamily="18" charset="0"/>
              </a:rPr>
              <a:t>: manages communication and exchanges information among </a:t>
            </a:r>
            <a:r>
              <a:rPr lang="en-US" sz="1600" dirty="0" smtClean="0">
                <a:latin typeface="Times New Roman" panose="02020603050405020304" pitchFamily="18" charset="0"/>
                <a:cs typeface="Times New Roman" panose="02020603050405020304" pitchFamily="18" charset="0"/>
              </a:rPr>
              <a:t>peers.</a:t>
            </a:r>
          </a:p>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Peer Checker</a:t>
            </a:r>
            <a:r>
              <a:rPr lang="en-US" sz="1600" i="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takes a role of registration servers to authenticate </a:t>
            </a:r>
            <a:r>
              <a:rPr lang="en-US" sz="1600" dirty="0" smtClean="0">
                <a:latin typeface="Times New Roman" panose="02020603050405020304" pitchFamily="18" charset="0"/>
                <a:cs typeface="Times New Roman" panose="02020603050405020304" pitchFamily="18" charset="0"/>
              </a:rPr>
              <a:t>peers.</a:t>
            </a:r>
          </a:p>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Peer Processor</a:t>
            </a:r>
            <a:r>
              <a:rPr lang="en-US" sz="1600" i="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keeps tracks on peer activities related to the posting message </a:t>
            </a:r>
            <a:r>
              <a:rPr lang="en-US" sz="1600" dirty="0" smtClean="0">
                <a:latin typeface="Times New Roman" panose="02020603050405020304" pitchFamily="18" charset="0"/>
                <a:cs typeface="Times New Roman" panose="02020603050405020304" pitchFamily="18" charset="0"/>
              </a:rPr>
              <a:t>service </a:t>
            </a:r>
            <a:r>
              <a:rPr lang="en-US" sz="1600" dirty="0">
                <a:latin typeface="Times New Roman" panose="02020603050405020304" pitchFamily="18" charset="0"/>
                <a:cs typeface="Times New Roman" panose="02020603050405020304" pitchFamily="18" charset="0"/>
              </a:rPr>
              <a:t>including message </a:t>
            </a:r>
            <a:r>
              <a:rPr lang="en-US" sz="1600" dirty="0" smtClean="0">
                <a:latin typeface="Times New Roman" panose="02020603050405020304" pitchFamily="18" charset="0"/>
                <a:cs typeface="Times New Roman" panose="02020603050405020304" pitchFamily="18" charset="0"/>
              </a:rPr>
              <a:t>filter, newsfeed, search </a:t>
            </a:r>
            <a:r>
              <a:rPr lang="en-US" sz="1600" dirty="0">
                <a:latin typeface="Times New Roman" panose="02020603050405020304" pitchFamily="18" charset="0"/>
                <a:cs typeface="Times New Roman" panose="02020603050405020304" pitchFamily="18" charset="0"/>
              </a:rPr>
              <a:t>and user posting </a:t>
            </a:r>
            <a:r>
              <a:rPr lang="en-US" sz="1600" dirty="0" smtClean="0">
                <a:latin typeface="Times New Roman" panose="02020603050405020304" pitchFamily="18" charset="0"/>
                <a:cs typeface="Times New Roman" panose="02020603050405020304" pitchFamily="18" charset="0"/>
              </a:rPr>
              <a:t>functions.</a:t>
            </a:r>
          </a:p>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Data Handler</a:t>
            </a:r>
            <a:r>
              <a:rPr lang="en-US" sz="1600" i="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uses to update and store status messages on both peers and super </a:t>
            </a:r>
            <a:r>
              <a:rPr lang="en-US" sz="1600" dirty="0" smtClean="0">
                <a:latin typeface="Times New Roman" panose="02020603050405020304" pitchFamily="18" charset="0"/>
                <a:cs typeface="Times New Roman" panose="02020603050405020304" pitchFamily="18" charset="0"/>
              </a:rPr>
              <a:t>peers.</a:t>
            </a:r>
            <a:endParaRPr lang="en-US" sz="1600" dirty="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Group manager</a:t>
            </a:r>
            <a:r>
              <a:rPr lang="en-US" sz="1600" i="1"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is responsible for group formation, manages and forwards user status messages</a:t>
            </a:r>
            <a:r>
              <a:rPr lang="en-US" sz="1600" dirty="0" smtClean="0">
                <a:latin typeface="Times New Roman" panose="02020603050405020304" pitchFamily="18" charset="0"/>
                <a:cs typeface="Times New Roman" panose="02020603050405020304" pitchFamily="18" charset="0"/>
              </a:rPr>
              <a:t>.</a:t>
            </a:r>
          </a:p>
          <a:p>
            <a:pPr marL="285750" indent="-285750">
              <a:lnSpc>
                <a:spcPct val="150000"/>
              </a:lnSpc>
              <a:buFont typeface="Arial" panose="020B0604020202020204" pitchFamily="34" charset="0"/>
              <a:buChar char="•"/>
            </a:pPr>
            <a:r>
              <a:rPr lang="en-US" sz="1600" b="1" i="1" dirty="0">
                <a:latin typeface="Times New Roman" panose="02020603050405020304" pitchFamily="18" charset="0"/>
                <a:cs typeface="Times New Roman" panose="02020603050405020304" pitchFamily="18" charset="0"/>
              </a:rPr>
              <a:t>Database</a:t>
            </a:r>
            <a:r>
              <a:rPr lang="en-US" sz="1600" dirty="0">
                <a:latin typeface="Times New Roman" panose="02020603050405020304" pitchFamily="18" charset="0"/>
                <a:cs typeface="Times New Roman" panose="02020603050405020304" pitchFamily="18" charset="0"/>
              </a:rPr>
              <a:t>: stores all record of user’s statuses and profile in the user’s device. </a:t>
            </a:r>
          </a:p>
        </p:txBody>
      </p:sp>
    </p:spTree>
    <p:extLst>
      <p:ext uri="{BB962C8B-B14F-4D97-AF65-F5344CB8AC3E}">
        <p14:creationId xmlns:p14="http://schemas.microsoft.com/office/powerpoint/2010/main" val="576552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2"/>
          <p:cNvSpPr txBox="1">
            <a:spLocks/>
          </p:cNvSpPr>
          <p:nvPr/>
        </p:nvSpPr>
        <p:spPr>
          <a:xfrm>
            <a:off x="2324100" y="365125"/>
            <a:ext cx="9029700" cy="1325563"/>
          </a:xfrm>
          <a:prstGeom prst="rect">
            <a:avLst/>
          </a:prstGeom>
        </p:spPr>
        <p:txBody>
          <a:bodyPr vert="horz" lIns="91440" tIns="45720" rIns="91440" bIns="45720" rtlCol="0" anchor="ctr">
            <a:normAutofit/>
          </a:bodyPr>
          <a:lstStyle>
            <a:lvl1pPr algn="l" defTabSz="914400" rtl="0" eaLnBrk="1" latinLnBrk="0" hangingPunct="1">
              <a:spcBef>
                <a:spcPct val="0"/>
              </a:spcBef>
              <a:buNone/>
              <a:defRPr sz="4400" kern="1200">
                <a:solidFill>
                  <a:schemeClr val="accent1"/>
                </a:solidFill>
                <a:latin typeface="+mj-lt"/>
                <a:ea typeface="+mj-ea"/>
                <a:cs typeface="+mj-cs"/>
              </a:defRPr>
            </a:lvl1pPr>
          </a:lstStyle>
          <a:p>
            <a:r>
              <a:rPr lang="en-US" sz="3600" b="1" dirty="0" smtClean="0">
                <a:latin typeface="Times New Roman" panose="02020603050405020304" pitchFamily="18" charset="0"/>
                <a:cs typeface="Times New Roman" panose="02020603050405020304" pitchFamily="18" charset="0"/>
              </a:rPr>
              <a:t>SYSTEM ARCHITECTURE PROPOSAL</a:t>
            </a:r>
            <a:endParaRPr lang="en-US" sz="3600" b="1" dirty="0">
              <a:latin typeface="Times New Roman" panose="02020603050405020304" pitchFamily="18" charset="0"/>
              <a:cs typeface="Times New Roman" panose="02020603050405020304" pitchFamily="18" charset="0"/>
            </a:endParaRPr>
          </a:p>
        </p:txBody>
      </p:sp>
      <p:sp>
        <p:nvSpPr>
          <p:cNvPr id="8" name="TextBox 7"/>
          <p:cNvSpPr txBox="1"/>
          <p:nvPr/>
        </p:nvSpPr>
        <p:spPr>
          <a:xfrm>
            <a:off x="1054100" y="1690688"/>
            <a:ext cx="5899150" cy="461665"/>
          </a:xfrm>
          <a:prstGeom prst="rect">
            <a:avLst/>
          </a:prstGeom>
          <a:noFill/>
        </p:spPr>
        <p:txBody>
          <a:bodyPr wrap="square" rtlCol="0">
            <a:spAutoFit/>
          </a:bodyPr>
          <a:lstStyle/>
          <a:p>
            <a:r>
              <a:rPr lang="en-US" sz="2400" b="1" dirty="0" smtClean="0">
                <a:latin typeface="Times New Roman" panose="02020603050405020304" pitchFamily="18" charset="0"/>
                <a:cs typeface="Times New Roman" panose="02020603050405020304" pitchFamily="18" charset="0"/>
              </a:rPr>
              <a:t>3) Progresses </a:t>
            </a:r>
            <a:r>
              <a:rPr lang="en-US" sz="2400" b="1" dirty="0">
                <a:latin typeface="Times New Roman" panose="02020603050405020304" pitchFamily="18" charset="0"/>
                <a:cs typeface="Times New Roman" panose="02020603050405020304" pitchFamily="18" charset="0"/>
              </a:rPr>
              <a:t>in posting message service</a:t>
            </a:r>
          </a:p>
        </p:txBody>
      </p:sp>
      <p:pic>
        <p:nvPicPr>
          <p:cNvPr id="9" name="Picture 8"/>
          <p:cNvPicPr/>
          <p:nvPr/>
        </p:nvPicPr>
        <p:blipFill>
          <a:blip r:embed="rId3">
            <a:extLst>
              <a:ext uri="{28A0092B-C50C-407E-A947-70E740481C1C}">
                <a14:useLocalDpi xmlns:a14="http://schemas.microsoft.com/office/drawing/2010/main" val="0"/>
              </a:ext>
            </a:extLst>
          </a:blip>
          <a:stretch>
            <a:fillRect/>
          </a:stretch>
        </p:blipFill>
        <p:spPr>
          <a:xfrm>
            <a:off x="3340100" y="2680732"/>
            <a:ext cx="6292850" cy="3959582"/>
          </a:xfrm>
          <a:prstGeom prst="rect">
            <a:avLst/>
          </a:prstGeom>
        </p:spPr>
      </p:pic>
      <p:sp>
        <p:nvSpPr>
          <p:cNvPr id="10" name="TextBox 9"/>
          <p:cNvSpPr txBox="1"/>
          <p:nvPr/>
        </p:nvSpPr>
        <p:spPr>
          <a:xfrm>
            <a:off x="1447800" y="2311400"/>
            <a:ext cx="4248150" cy="369332"/>
          </a:xfrm>
          <a:prstGeom prst="rect">
            <a:avLst/>
          </a:prstGeom>
          <a:noFill/>
        </p:spPr>
        <p:txBody>
          <a:bodyPr wrap="square" rtlCol="0">
            <a:spAutoFit/>
          </a:bodyPr>
          <a:lstStyle/>
          <a:p>
            <a:r>
              <a:rPr lang="en-US" b="1" dirty="0" smtClean="0">
                <a:latin typeface="Times New Roman" panose="02020603050405020304" pitchFamily="18" charset="0"/>
                <a:cs typeface="Times New Roman" panose="02020603050405020304" pitchFamily="18" charset="0"/>
              </a:rPr>
              <a:t>a) </a:t>
            </a:r>
            <a:r>
              <a:rPr lang="en-US" b="1" dirty="0">
                <a:latin typeface="Times New Roman" panose="02020603050405020304" pitchFamily="18" charset="0"/>
                <a:cs typeface="Times New Roman" panose="02020603050405020304" pitchFamily="18" charset="0"/>
              </a:rPr>
              <a:t>Update user’s statuses progress</a:t>
            </a:r>
          </a:p>
        </p:txBody>
      </p:sp>
    </p:spTree>
    <p:extLst>
      <p:ext uri="{BB962C8B-B14F-4D97-AF65-F5344CB8AC3E}">
        <p14:creationId xmlns:p14="http://schemas.microsoft.com/office/powerpoint/2010/main" val="22947687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Cloud skipper design templat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dirty="0"/>
        </a:defPPr>
      </a:lstStyle>
      <a:style>
        <a:lnRef idx="1">
          <a:schemeClr val="accent2"/>
        </a:lnRef>
        <a:fillRef idx="2">
          <a:schemeClr val="accent2"/>
        </a:fillRef>
        <a:effectRef idx="1">
          <a:schemeClr val="accent2"/>
        </a:effectRef>
        <a:fontRef idx="minor">
          <a:schemeClr val="dk1"/>
        </a:fontRef>
      </a:style>
    </a:spDef>
    <a:lnDef>
      <a:spPr/>
      <a:bodyPr/>
      <a:lstStyle/>
      <a:style>
        <a:lnRef idx="1">
          <a:schemeClr val="accent2"/>
        </a:lnRef>
        <a:fillRef idx="0">
          <a:schemeClr val="accent2"/>
        </a:fillRef>
        <a:effectRef idx="0">
          <a:schemeClr val="accent2"/>
        </a:effectRef>
        <a:fontRef idx="minor">
          <a:schemeClr val="tx1"/>
        </a:fontRef>
      </a:style>
    </a:lnDef>
    <a:txDef>
      <a:spPr>
        <a:noFill/>
        <a:ln>
          <a:solidFill>
            <a:schemeClr val="bg2"/>
          </a:solidFill>
        </a:ln>
      </a:spPr>
      <a:bodyPr wrap="square" rtlCol="0" anchor="ctr" anchorCtr="1">
        <a:spAutoFit/>
      </a:bodyPr>
      <a:lstStyle>
        <a:defPPr>
          <a:defRPr dirty="0"/>
        </a:defPPr>
      </a:lstStyle>
    </a:txDef>
  </a:objectDefaults>
  <a:extraClrSchemeLst/>
  <a:extLst>
    <a:ext uri="{05A4C25C-085E-4340-85A3-A5531E510DB2}">
      <thm15:themeFamily xmlns:thm15="http://schemas.microsoft.com/office/thememl/2012/main" name="Cloud skipper design template" id="{30DBBF30-EDA2-4408-9702-3B0A8AED6F12}" vid="{0F128B79-39D4-4007-9EC6-E245A2CC91E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9TopShadow">
      <a:fillStyleLst>
        <a:solidFill>
          <a:schemeClr val="phClr"/>
        </a:solidFill>
        <a:gradFill rotWithShape="1">
          <a:gsLst>
            <a:gs pos="0">
              <a:schemeClr val="phClr">
                <a:tint val="10000"/>
                <a:satMod val="300000"/>
              </a:schemeClr>
            </a:gs>
            <a:gs pos="34000">
              <a:schemeClr val="phClr">
                <a:tint val="13500"/>
                <a:satMod val="250000"/>
              </a:schemeClr>
            </a:gs>
            <a:gs pos="100000">
              <a:schemeClr val="phClr">
                <a:tint val="60000"/>
                <a:satMod val="200000"/>
              </a:schemeClr>
            </a:gs>
          </a:gsLst>
          <a:path path="circle">
            <a:fillToRect l="50000" t="155000" r="50000" b="-55000"/>
          </a:path>
        </a:gradFill>
        <a:gradFill rotWithShape="1">
          <a:gsLst>
            <a:gs pos="0">
              <a:schemeClr val="phClr">
                <a:tint val="60000"/>
                <a:satMod val="160000"/>
              </a:schemeClr>
            </a:gs>
            <a:gs pos="46000">
              <a:schemeClr val="phClr">
                <a:tint val="86000"/>
                <a:satMod val="160000"/>
              </a:schemeClr>
            </a:gs>
            <a:gs pos="100000">
              <a:schemeClr val="phClr">
                <a:shade val="40000"/>
                <a:satMod val="160000"/>
              </a:schemeClr>
            </a:gs>
          </a:gsLst>
          <a:path path="circle">
            <a:fillToRect l="50000" t="155000" r="50000" b="-55000"/>
          </a:path>
        </a:gradFill>
      </a:fillStyleLst>
      <a:lnStyleLst>
        <a:ln w="9525" cap="flat" cmpd="sng" algn="ctr">
          <a:solidFill>
            <a:schemeClr val="phClr">
              <a:satMod val="120000"/>
            </a:scheme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outerShdw blurRad="63500" dist="25400" dir="14700000" algn="t" rotWithShape="0">
              <a:srgbClr val="000000">
                <a:alpha val="50000"/>
              </a:srgbClr>
            </a:outerShdw>
          </a:effectLst>
        </a:effectStyle>
        <a:effectStyle>
          <a:effectLst>
            <a:outerShdw blurRad="50800" dist="38100" dir="14700000" algn="t" rotWithShape="0">
              <a:srgbClr val="000000">
                <a:alpha val="60000"/>
              </a:srgbClr>
            </a:outerShdw>
          </a:effectLst>
        </a:effectStyle>
        <a:effectStyle>
          <a:effectLst>
            <a:outerShdw blurRad="53975" dist="41275" dir="14700000" algn="t" rotWithShape="0">
              <a:srgbClr val="000000">
                <a:alpha val="60000"/>
              </a:srgbClr>
            </a:outerShdw>
          </a:effectLst>
          <a:scene3d>
            <a:camera prst="orthographicFront">
              <a:rot lat="0" lon="0" rev="0"/>
            </a:camera>
            <a:lightRig rig="contrasting" dir="t">
              <a:rot lat="0" lon="0" rev="3600000"/>
            </a:lightRig>
          </a:scene3d>
          <a:sp3d prstMaterial="plastic">
            <a:bevelT w="127000" h="38200" prst="relaxedInset"/>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AA1AFEDE-5CAF-4D05-AC35-0F55C5366E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Cloud skipper design slides</Template>
  <TotalTime>0</TotalTime>
  <Words>2463</Words>
  <Application>Microsoft Office PowerPoint</Application>
  <PresentationFormat>Widescreen</PresentationFormat>
  <Paragraphs>238</Paragraphs>
  <Slides>19</Slides>
  <Notes>16</Notes>
  <HiddenSlides>0</HiddenSlides>
  <MMClips>1</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ＭＳ Ｐゴシック</vt:lpstr>
      <vt:lpstr>Arial</vt:lpstr>
      <vt:lpstr>Calibri</vt:lpstr>
      <vt:lpstr>Cambria</vt:lpstr>
      <vt:lpstr>Symbol</vt:lpstr>
      <vt:lpstr>Times New Roman</vt:lpstr>
      <vt:lpstr>Wingdings</vt:lpstr>
      <vt:lpstr>Cloud skipper design template</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2014-02-16T11:39:17Z</dcterms:created>
  <dcterms:modified xsi:type="dcterms:W3CDTF">2014-03-10T17:28:57Z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TC034605089991</vt:lpwstr>
  </property>
</Properties>
</file>

<file path=docProps/thumbnail.jpeg>
</file>